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9" r:id="rId1"/>
  </p:sldMasterIdLst>
  <p:notesMasterIdLst>
    <p:notesMasterId r:id="rId22"/>
  </p:notesMasterIdLst>
  <p:sldIdLst>
    <p:sldId id="256" r:id="rId2"/>
    <p:sldId id="257" r:id="rId3"/>
    <p:sldId id="259" r:id="rId4"/>
    <p:sldId id="258" r:id="rId5"/>
    <p:sldId id="263" r:id="rId6"/>
    <p:sldId id="276" r:id="rId7"/>
    <p:sldId id="277" r:id="rId8"/>
    <p:sldId id="278" r:id="rId9"/>
    <p:sldId id="261" r:id="rId10"/>
    <p:sldId id="262" r:id="rId11"/>
    <p:sldId id="264" r:id="rId12"/>
    <p:sldId id="267" r:id="rId13"/>
    <p:sldId id="268" r:id="rId14"/>
    <p:sldId id="260" r:id="rId15"/>
    <p:sldId id="270" r:id="rId16"/>
    <p:sldId id="271" r:id="rId17"/>
    <p:sldId id="272" r:id="rId18"/>
    <p:sldId id="273" r:id="rId19"/>
    <p:sldId id="274"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30" autoAdjust="0"/>
    <p:restoredTop sz="81313" autoAdjust="0"/>
  </p:normalViewPr>
  <p:slideViewPr>
    <p:cSldViewPr snapToGrid="0">
      <p:cViewPr varScale="1">
        <p:scale>
          <a:sx n="65" d="100"/>
          <a:sy n="65" d="100"/>
        </p:scale>
        <p:origin x="1158" y="66"/>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1442E3B9-B50F-4EC4-87E0-4A12527B07E6}" type="datetimeFigureOut">
              <a:rPr lang="he-IL" smtClean="0"/>
              <a:pPr/>
              <a:t>ט'/טבת/תשע"ה</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A255F7D0-9C99-410E-9944-0A0A08B62698}" type="slidenum">
              <a:rPr lang="he-IL" smtClean="0"/>
              <a:pPr/>
              <a:t>‹#›</a:t>
            </a:fld>
            <a:endParaRPr lang="he-IL"/>
          </a:p>
        </p:txBody>
      </p:sp>
    </p:spTree>
    <p:extLst>
      <p:ext uri="{BB962C8B-B14F-4D97-AF65-F5344CB8AC3E}">
        <p14:creationId xmlns:p14="http://schemas.microsoft.com/office/powerpoint/2010/main" val="1271871375"/>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1</a:t>
            </a:fld>
            <a:endParaRPr lang="he-IL"/>
          </a:p>
        </p:txBody>
      </p:sp>
    </p:spTree>
    <p:extLst>
      <p:ext uri="{BB962C8B-B14F-4D97-AF65-F5344CB8AC3E}">
        <p14:creationId xmlns:p14="http://schemas.microsoft.com/office/powerpoint/2010/main" val="280280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10</a:t>
            </a:fld>
            <a:endParaRPr lang="he-IL"/>
          </a:p>
        </p:txBody>
      </p:sp>
    </p:spTree>
    <p:extLst>
      <p:ext uri="{BB962C8B-B14F-4D97-AF65-F5344CB8AC3E}">
        <p14:creationId xmlns:p14="http://schemas.microsoft.com/office/powerpoint/2010/main" val="795232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sz="1200" b="0" kern="1200" dirty="0" smtClean="0">
                <a:solidFill>
                  <a:schemeClr val="tx1"/>
                </a:solidFill>
                <a:effectLst/>
                <a:latin typeface="+mn-lt"/>
                <a:ea typeface="+mn-ea"/>
                <a:cs typeface="+mn-cs"/>
              </a:rPr>
              <a:t>1.המשתמש בוחר</a:t>
            </a:r>
            <a:r>
              <a:rPr lang="he-IL" sz="1200" b="0" kern="1200" baseline="0" dirty="0" smtClean="0">
                <a:solidFill>
                  <a:schemeClr val="tx1"/>
                </a:solidFill>
                <a:effectLst/>
                <a:latin typeface="+mn-lt"/>
                <a:ea typeface="+mn-ea"/>
                <a:cs typeface="+mn-cs"/>
              </a:rPr>
              <a:t> את הסימבולים שרוצה להוסיף ומוסר מידע על מיקומם, או בוחר להסירם, בעזרת פלטפורמת ה</a:t>
            </a:r>
            <a:r>
              <a:rPr lang="en-US" sz="1200" b="0" kern="1200" baseline="0" dirty="0" smtClean="0">
                <a:solidFill>
                  <a:schemeClr val="tx1"/>
                </a:solidFill>
                <a:effectLst/>
                <a:latin typeface="+mn-lt"/>
                <a:ea typeface="+mn-ea"/>
                <a:cs typeface="+mn-cs"/>
              </a:rPr>
              <a:t>GUI</a:t>
            </a:r>
            <a:r>
              <a:rPr lang="he-IL" sz="1200" b="0" kern="1200" baseline="0" dirty="0" smtClean="0">
                <a:solidFill>
                  <a:schemeClr val="tx1"/>
                </a:solidFill>
                <a:effectLst/>
                <a:latin typeface="+mn-lt"/>
                <a:ea typeface="+mn-ea"/>
                <a:cs typeface="+mn-cs"/>
              </a:rPr>
              <a:t>. </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0" kern="1200" baseline="0" dirty="0" smtClean="0">
                <a:solidFill>
                  <a:schemeClr val="tx1"/>
                </a:solidFill>
                <a:effectLst/>
                <a:latin typeface="+mn-lt"/>
                <a:ea typeface="+mn-ea"/>
                <a:cs typeface="+mn-cs"/>
              </a:rPr>
              <a:t>2.המחשב המארח מעביר הודעה שמורכבת מפקטות של מידע על מיקום הסימבול בזיכרון ה</a:t>
            </a:r>
            <a:r>
              <a:rPr lang="en-US" sz="1200" b="0" kern="1200" baseline="0" dirty="0" smtClean="0">
                <a:solidFill>
                  <a:schemeClr val="tx1"/>
                </a:solidFill>
                <a:effectLst/>
                <a:latin typeface="+mn-lt"/>
                <a:ea typeface="+mn-ea"/>
                <a:cs typeface="+mn-cs"/>
              </a:rPr>
              <a:t>SDRAM</a:t>
            </a:r>
            <a:r>
              <a:rPr lang="he-IL" sz="1200" b="0" kern="1200" baseline="0" dirty="0" smtClean="0">
                <a:solidFill>
                  <a:schemeClr val="tx1"/>
                </a:solidFill>
                <a:effectLst/>
                <a:latin typeface="+mn-lt"/>
                <a:ea typeface="+mn-ea"/>
                <a:cs typeface="+mn-cs"/>
              </a:rPr>
              <a:t>, מיקומו על המסך, והאם הוסף/נגרע, אל מסלול ה</a:t>
            </a:r>
            <a:r>
              <a:rPr lang="en-US" sz="1200" b="0" kern="1200" baseline="0" dirty="0" smtClean="0">
                <a:solidFill>
                  <a:schemeClr val="tx1"/>
                </a:solidFill>
                <a:effectLst/>
                <a:latin typeface="+mn-lt"/>
                <a:ea typeface="+mn-ea"/>
                <a:cs typeface="+mn-cs"/>
              </a:rPr>
              <a:t>RX</a:t>
            </a:r>
            <a:r>
              <a:rPr lang="he-IL" sz="1200" b="0" kern="1200" baseline="0" dirty="0" smtClean="0">
                <a:solidFill>
                  <a:schemeClr val="tx1"/>
                </a:solidFill>
                <a:effectLst/>
                <a:latin typeface="+mn-lt"/>
                <a:ea typeface="+mn-ea"/>
                <a:cs typeface="+mn-cs"/>
              </a:rPr>
              <a:t>.</a:t>
            </a:r>
            <a:r>
              <a:rPr lang="he-IL" sz="1200" kern="1200" dirty="0" smtClean="0">
                <a:solidFill>
                  <a:schemeClr val="tx1"/>
                </a:solidFill>
                <a:effectLst/>
                <a:latin typeface="+mn-lt"/>
                <a:ea typeface="+mn-ea"/>
                <a:cs typeface="+mn-cs"/>
              </a:rPr>
              <a:t> </a:t>
            </a:r>
            <a:r>
              <a:rPr lang="he-IL" sz="1200" kern="1200" dirty="0" err="1" smtClean="0">
                <a:solidFill>
                  <a:schemeClr val="tx1"/>
                </a:solidFill>
                <a:effectLst/>
                <a:latin typeface="+mn-lt"/>
                <a:ea typeface="+mn-ea"/>
                <a:cs typeface="+mn-cs"/>
              </a:rPr>
              <a:t>הפקטה</a:t>
            </a:r>
            <a:r>
              <a:rPr lang="he-IL" sz="1200" kern="1200" dirty="0" smtClean="0">
                <a:solidFill>
                  <a:schemeClr val="tx1"/>
                </a:solidFill>
                <a:effectLst/>
                <a:latin typeface="+mn-lt"/>
                <a:ea typeface="+mn-ea"/>
                <a:cs typeface="+mn-cs"/>
              </a:rPr>
              <a:t> לא עוברת בשלמותה אל ה- </a:t>
            </a:r>
            <a:r>
              <a:rPr lang="en-US" sz="1200" kern="1200" dirty="0" smtClean="0">
                <a:solidFill>
                  <a:schemeClr val="tx1"/>
                </a:solidFill>
                <a:effectLst/>
                <a:latin typeface="+mn-lt"/>
                <a:ea typeface="+mn-ea"/>
                <a:cs typeface="+mn-cs"/>
              </a:rPr>
              <a:t>SG  TOP</a:t>
            </a:r>
            <a:r>
              <a:rPr lang="he-IL" sz="1200" kern="1200" dirty="0" smtClean="0">
                <a:solidFill>
                  <a:schemeClr val="tx1"/>
                </a:solidFill>
                <a:effectLst/>
                <a:latin typeface="+mn-lt"/>
                <a:ea typeface="+mn-ea"/>
                <a:cs typeface="+mn-cs"/>
              </a:rPr>
              <a:t>, היא מגיעה ל- </a:t>
            </a:r>
            <a:r>
              <a:rPr lang="en-US" sz="1200" kern="1200" dirty="0" smtClean="0">
                <a:solidFill>
                  <a:schemeClr val="tx1"/>
                </a:solidFill>
                <a:effectLst/>
                <a:latin typeface="+mn-lt"/>
                <a:ea typeface="+mn-ea"/>
                <a:cs typeface="+mn-cs"/>
              </a:rPr>
              <a:t>RX PATH</a:t>
            </a:r>
            <a:r>
              <a:rPr lang="he-IL" sz="1200" kern="1200" dirty="0" smtClean="0">
                <a:solidFill>
                  <a:schemeClr val="tx1"/>
                </a:solidFill>
                <a:effectLst/>
                <a:latin typeface="+mn-lt"/>
                <a:ea typeface="+mn-ea"/>
                <a:cs typeface="+mn-cs"/>
              </a:rPr>
              <a:t>  וזה מקלף לה את </a:t>
            </a:r>
            <a:r>
              <a:rPr lang="en-US" sz="1200" kern="1200" dirty="0" smtClean="0">
                <a:solidFill>
                  <a:schemeClr val="tx1"/>
                </a:solidFill>
                <a:effectLst/>
                <a:latin typeface="+mn-lt"/>
                <a:ea typeface="+mn-ea"/>
                <a:cs typeface="+mn-cs"/>
              </a:rPr>
              <a:t>header  </a:t>
            </a:r>
            <a:r>
              <a:rPr lang="he-IL" sz="1200" kern="1200" dirty="0" smtClean="0">
                <a:solidFill>
                  <a:schemeClr val="tx1"/>
                </a:solidFill>
                <a:effectLst/>
                <a:latin typeface="+mn-lt"/>
                <a:ea typeface="+mn-ea"/>
                <a:cs typeface="+mn-cs"/>
              </a:rPr>
              <a:t>, שומר ערכים כמו </a:t>
            </a:r>
            <a:r>
              <a:rPr lang="en-US" sz="1200" kern="1200" dirty="0" smtClean="0">
                <a:solidFill>
                  <a:schemeClr val="tx1"/>
                </a:solidFill>
                <a:effectLst/>
                <a:latin typeface="+mn-lt"/>
                <a:ea typeface="+mn-ea"/>
                <a:cs typeface="+mn-cs"/>
              </a:rPr>
              <a:t>length </a:t>
            </a:r>
            <a:r>
              <a:rPr lang="he-IL" sz="1200" kern="1200" dirty="0" smtClean="0">
                <a:solidFill>
                  <a:schemeClr val="tx1"/>
                </a:solidFill>
                <a:effectLst/>
                <a:latin typeface="+mn-lt"/>
                <a:ea typeface="+mn-ea"/>
                <a:cs typeface="+mn-cs"/>
              </a:rPr>
              <a:t> ו- </a:t>
            </a:r>
            <a:r>
              <a:rPr lang="en-US" sz="1200" kern="1200" dirty="0" smtClean="0">
                <a:solidFill>
                  <a:schemeClr val="tx1"/>
                </a:solidFill>
                <a:effectLst/>
                <a:latin typeface="+mn-lt"/>
                <a:ea typeface="+mn-ea"/>
                <a:cs typeface="+mn-cs"/>
              </a:rPr>
              <a:t>type</a:t>
            </a:r>
            <a:r>
              <a:rPr lang="he-IL" sz="1200" kern="1200" dirty="0" smtClean="0">
                <a:solidFill>
                  <a:schemeClr val="tx1"/>
                </a:solidFill>
                <a:effectLst/>
                <a:latin typeface="+mn-lt"/>
                <a:ea typeface="+mn-ea"/>
                <a:cs typeface="+mn-cs"/>
              </a:rPr>
              <a:t> ברגיסטרים שלו ומעביר את המידע (ה- </a:t>
            </a:r>
            <a:r>
              <a:rPr lang="en-US" sz="1200" kern="1200" dirty="0" smtClean="0">
                <a:solidFill>
                  <a:schemeClr val="tx1"/>
                </a:solidFill>
                <a:effectLst/>
                <a:latin typeface="+mn-lt"/>
                <a:ea typeface="+mn-ea"/>
                <a:cs typeface="+mn-cs"/>
              </a:rPr>
              <a:t>Payload</a:t>
            </a:r>
            <a:r>
              <a:rPr lang="he-IL" sz="1200" kern="1200" dirty="0" smtClean="0">
                <a:solidFill>
                  <a:schemeClr val="tx1"/>
                </a:solidFill>
                <a:effectLst/>
                <a:latin typeface="+mn-lt"/>
                <a:ea typeface="+mn-ea"/>
                <a:cs typeface="+mn-cs"/>
              </a:rPr>
              <a:t>) לפי ה-</a:t>
            </a:r>
            <a:r>
              <a:rPr lang="en-US" sz="1200" kern="1200" dirty="0" smtClean="0">
                <a:solidFill>
                  <a:schemeClr val="tx1"/>
                </a:solidFill>
                <a:effectLst/>
                <a:latin typeface="+mn-lt"/>
                <a:ea typeface="+mn-ea"/>
                <a:cs typeface="+mn-cs"/>
              </a:rPr>
              <a:t>type </a:t>
            </a:r>
            <a:r>
              <a:rPr lang="he-IL" sz="1200" kern="1200" dirty="0" smtClean="0">
                <a:solidFill>
                  <a:schemeClr val="tx1"/>
                </a:solidFill>
                <a:effectLst/>
                <a:latin typeface="+mn-lt"/>
                <a:ea typeface="+mn-ea"/>
                <a:cs typeface="+mn-cs"/>
              </a:rPr>
              <a:t> אל עבר היחידה המתאימה.</a:t>
            </a:r>
            <a:endParaRPr lang="he-IL" dirty="0" smtClean="0"/>
          </a:p>
          <a:p>
            <a:r>
              <a:rPr lang="he-IL" sz="1200" b="0" kern="1200" baseline="0" dirty="0" smtClean="0">
                <a:solidFill>
                  <a:schemeClr val="tx1"/>
                </a:solidFill>
                <a:effectLst/>
                <a:latin typeface="+mn-lt"/>
                <a:ea typeface="+mn-ea"/>
                <a:cs typeface="+mn-cs"/>
              </a:rPr>
              <a:t> לאחר מכן המידע עובר אל ה</a:t>
            </a:r>
            <a:r>
              <a:rPr lang="en-US" sz="1200" b="0" kern="1200" baseline="0" dirty="0" smtClean="0">
                <a:solidFill>
                  <a:schemeClr val="tx1"/>
                </a:solidFill>
                <a:effectLst/>
                <a:latin typeface="+mn-lt"/>
                <a:ea typeface="+mn-ea"/>
                <a:cs typeface="+mn-cs"/>
              </a:rPr>
              <a:t>Ram</a:t>
            </a:r>
            <a:r>
              <a:rPr lang="he-IL" sz="1200" b="0" kern="1200" baseline="0" dirty="0" smtClean="0">
                <a:solidFill>
                  <a:schemeClr val="tx1"/>
                </a:solidFill>
                <a:effectLst/>
                <a:latin typeface="+mn-lt"/>
                <a:ea typeface="+mn-ea"/>
                <a:cs typeface="+mn-cs"/>
              </a:rPr>
              <a:t> ומרגע הגעת סיגנל </a:t>
            </a:r>
            <a:r>
              <a:rPr lang="en-US" sz="1200" b="0" kern="1200" baseline="0" dirty="0" smtClean="0">
                <a:solidFill>
                  <a:schemeClr val="tx1"/>
                </a:solidFill>
                <a:effectLst/>
                <a:latin typeface="+mn-lt"/>
                <a:ea typeface="+mn-ea"/>
                <a:cs typeface="+mn-cs"/>
              </a:rPr>
              <a:t>VSYNC</a:t>
            </a:r>
            <a:r>
              <a:rPr lang="he-IL" sz="1200" b="0" kern="1200" baseline="0" dirty="0" smtClean="0">
                <a:solidFill>
                  <a:schemeClr val="tx1"/>
                </a:solidFill>
                <a:effectLst/>
                <a:latin typeface="+mn-lt"/>
                <a:ea typeface="+mn-ea"/>
                <a:cs typeface="+mn-cs"/>
              </a:rPr>
              <a:t> (המורה על התחלת הצגת ה</a:t>
            </a:r>
            <a:r>
              <a:rPr lang="en-US" sz="1200" b="0" kern="1200" baseline="0" dirty="0" smtClean="0">
                <a:solidFill>
                  <a:schemeClr val="tx1"/>
                </a:solidFill>
                <a:effectLst/>
                <a:latin typeface="+mn-lt"/>
                <a:ea typeface="+mn-ea"/>
                <a:cs typeface="+mn-cs"/>
              </a:rPr>
              <a:t>frame</a:t>
            </a:r>
            <a:r>
              <a:rPr lang="he-IL" sz="1200" b="0" kern="1200" baseline="0" dirty="0" smtClean="0">
                <a:solidFill>
                  <a:schemeClr val="tx1"/>
                </a:solidFill>
                <a:effectLst/>
                <a:latin typeface="+mn-lt"/>
                <a:ea typeface="+mn-ea"/>
                <a:cs typeface="+mn-cs"/>
              </a:rPr>
              <a:t> מהפינה השמאלית העליונה), המידע על השינויים מה</a:t>
            </a:r>
            <a:r>
              <a:rPr lang="en-US" sz="1200" b="0" kern="1200" baseline="0" dirty="0" smtClean="0">
                <a:solidFill>
                  <a:schemeClr val="tx1"/>
                </a:solidFill>
                <a:effectLst/>
                <a:latin typeface="+mn-lt"/>
                <a:ea typeface="+mn-ea"/>
                <a:cs typeface="+mn-cs"/>
              </a:rPr>
              <a:t>frame </a:t>
            </a:r>
            <a:r>
              <a:rPr lang="he-IL" sz="1200" b="0" kern="1200" baseline="0" dirty="0" smtClean="0">
                <a:solidFill>
                  <a:schemeClr val="tx1"/>
                </a:solidFill>
                <a:effectLst/>
                <a:latin typeface="+mn-lt"/>
                <a:ea typeface="+mn-ea"/>
                <a:cs typeface="+mn-cs"/>
              </a:rPr>
              <a:t> הקודם נשמרים בו. בלוק ה</a:t>
            </a:r>
            <a:r>
              <a:rPr lang="en-US" sz="1200" b="0" kern="1200" baseline="0" dirty="0" smtClean="0">
                <a:solidFill>
                  <a:schemeClr val="tx1"/>
                </a:solidFill>
                <a:effectLst/>
                <a:latin typeface="+mn-lt"/>
                <a:ea typeface="+mn-ea"/>
                <a:cs typeface="+mn-cs"/>
              </a:rPr>
              <a:t>Manager</a:t>
            </a:r>
            <a:r>
              <a:rPr lang="he-IL" sz="1200" b="0" kern="1200" baseline="0" dirty="0" smtClean="0">
                <a:solidFill>
                  <a:schemeClr val="tx1"/>
                </a:solidFill>
                <a:effectLst/>
                <a:latin typeface="+mn-lt"/>
                <a:ea typeface="+mn-ea"/>
                <a:cs typeface="+mn-cs"/>
              </a:rPr>
              <a:t> שבתוך ה</a:t>
            </a:r>
            <a:r>
              <a:rPr lang="en-US" sz="1200" b="0" kern="1200" baseline="0" dirty="0" smtClean="0">
                <a:solidFill>
                  <a:schemeClr val="tx1"/>
                </a:solidFill>
                <a:effectLst/>
                <a:latin typeface="+mn-lt"/>
                <a:ea typeface="+mn-ea"/>
                <a:cs typeface="+mn-cs"/>
              </a:rPr>
              <a:t>SG TOP</a:t>
            </a:r>
            <a:r>
              <a:rPr lang="he-IL" sz="1200" b="0" kern="1200" baseline="0" dirty="0" smtClean="0">
                <a:solidFill>
                  <a:schemeClr val="tx1"/>
                </a:solidFill>
                <a:effectLst/>
                <a:latin typeface="+mn-lt"/>
                <a:ea typeface="+mn-ea"/>
                <a:cs typeface="+mn-cs"/>
              </a:rPr>
              <a:t> נשלחת בקשת קריאה מה</a:t>
            </a:r>
            <a:r>
              <a:rPr lang="en-US" sz="1200" b="0" kern="1200" baseline="0" dirty="0" smtClean="0">
                <a:solidFill>
                  <a:schemeClr val="tx1"/>
                </a:solidFill>
                <a:effectLst/>
                <a:latin typeface="+mn-lt"/>
                <a:ea typeface="+mn-ea"/>
                <a:cs typeface="+mn-cs"/>
              </a:rPr>
              <a:t>SDRAM</a:t>
            </a:r>
            <a:r>
              <a:rPr lang="he-IL" sz="1200" b="0" kern="1200" baseline="0" dirty="0" smtClean="0">
                <a:solidFill>
                  <a:schemeClr val="tx1"/>
                </a:solidFill>
                <a:effectLst/>
                <a:latin typeface="+mn-lt"/>
                <a:ea typeface="+mn-ea"/>
                <a:cs typeface="+mn-cs"/>
              </a:rPr>
              <a:t>, ומשם המידע יועבר אל ה</a:t>
            </a:r>
            <a:r>
              <a:rPr lang="en-US" sz="1200" b="0" kern="1200" baseline="0" dirty="0" smtClean="0">
                <a:solidFill>
                  <a:schemeClr val="tx1"/>
                </a:solidFill>
                <a:effectLst/>
                <a:latin typeface="+mn-lt"/>
                <a:ea typeface="+mn-ea"/>
                <a:cs typeface="+mn-cs"/>
              </a:rPr>
              <a:t>VESA</a:t>
            </a:r>
            <a:r>
              <a:rPr lang="he-IL" sz="1200" b="0" kern="1200" baseline="0" dirty="0" smtClean="0">
                <a:solidFill>
                  <a:schemeClr val="tx1"/>
                </a:solidFill>
                <a:effectLst/>
                <a:latin typeface="+mn-lt"/>
                <a:ea typeface="+mn-ea"/>
                <a:cs typeface="+mn-cs"/>
              </a:rPr>
              <a:t> </a:t>
            </a:r>
            <a:r>
              <a:rPr lang="en-US" sz="1200" b="0" kern="1200" baseline="0" dirty="0" smtClean="0">
                <a:solidFill>
                  <a:schemeClr val="tx1"/>
                </a:solidFill>
                <a:effectLst/>
                <a:latin typeface="+mn-lt"/>
                <a:ea typeface="+mn-ea"/>
                <a:cs typeface="+mn-cs"/>
              </a:rPr>
              <a:t>Controller Block</a:t>
            </a:r>
            <a:r>
              <a:rPr lang="he-IL" sz="1200" b="0" kern="1200" baseline="0" dirty="0" smtClean="0">
                <a:solidFill>
                  <a:schemeClr val="tx1"/>
                </a:solidFill>
                <a:effectLst/>
                <a:latin typeface="+mn-lt"/>
                <a:ea typeface="+mn-ea"/>
                <a:cs typeface="+mn-cs"/>
              </a:rPr>
              <a:t>, בעזרת שימוש ב</a:t>
            </a:r>
            <a:r>
              <a:rPr lang="en-US" sz="1200" b="0" kern="1200" baseline="0" dirty="0" smtClean="0">
                <a:solidFill>
                  <a:schemeClr val="tx1"/>
                </a:solidFill>
                <a:effectLst/>
                <a:latin typeface="+mn-lt"/>
                <a:ea typeface="+mn-ea"/>
                <a:cs typeface="+mn-cs"/>
              </a:rPr>
              <a:t>dual </a:t>
            </a:r>
            <a:r>
              <a:rPr lang="en-US" sz="1200" b="0" kern="1200" baseline="0" dirty="0" err="1" smtClean="0">
                <a:solidFill>
                  <a:schemeClr val="tx1"/>
                </a:solidFill>
                <a:effectLst/>
                <a:latin typeface="+mn-lt"/>
                <a:ea typeface="+mn-ea"/>
                <a:cs typeface="+mn-cs"/>
              </a:rPr>
              <a:t>clk</a:t>
            </a:r>
            <a:r>
              <a:rPr lang="en-US" sz="1200" b="0" kern="1200" baseline="0" dirty="0" smtClean="0">
                <a:solidFill>
                  <a:schemeClr val="tx1"/>
                </a:solidFill>
                <a:effectLst/>
                <a:latin typeface="+mn-lt"/>
                <a:ea typeface="+mn-ea"/>
                <a:cs typeface="+mn-cs"/>
              </a:rPr>
              <a:t> FIFO</a:t>
            </a:r>
            <a:r>
              <a:rPr lang="he-IL" sz="1200" b="0" kern="1200" baseline="0" dirty="0" smtClean="0">
                <a:solidFill>
                  <a:schemeClr val="tx1"/>
                </a:solidFill>
                <a:effectLst/>
                <a:latin typeface="+mn-lt"/>
                <a:ea typeface="+mn-ea"/>
                <a:cs typeface="+mn-cs"/>
              </a:rPr>
              <a:t>, ומשם המידע יעבור אל תצוגת ה</a:t>
            </a:r>
            <a:r>
              <a:rPr lang="en-US" sz="1200" b="0" kern="1200" baseline="0" dirty="0" smtClean="0">
                <a:solidFill>
                  <a:schemeClr val="tx1"/>
                </a:solidFill>
                <a:effectLst/>
                <a:latin typeface="+mn-lt"/>
                <a:ea typeface="+mn-ea"/>
                <a:cs typeface="+mn-cs"/>
              </a:rPr>
              <a:t>VGA</a:t>
            </a:r>
            <a:r>
              <a:rPr lang="he-IL" sz="1200" b="0" kern="1200" baseline="0" dirty="0" smtClean="0">
                <a:solidFill>
                  <a:schemeClr val="tx1"/>
                </a:solidFill>
                <a:effectLst/>
                <a:latin typeface="+mn-lt"/>
                <a:ea typeface="+mn-ea"/>
                <a:cs typeface="+mn-cs"/>
              </a:rPr>
              <a:t>.</a:t>
            </a:r>
          </a:p>
          <a:p>
            <a:r>
              <a:rPr lang="he-IL" sz="1200" b="0" kern="1200" baseline="0" dirty="0" smtClean="0">
                <a:solidFill>
                  <a:schemeClr val="tx1"/>
                </a:solidFill>
                <a:effectLst/>
                <a:latin typeface="+mn-lt"/>
                <a:ea typeface="+mn-ea"/>
                <a:cs typeface="+mn-cs"/>
              </a:rPr>
              <a:t>3. בשלב הבא, המשתמש בוחר אם להזיז את הסימבולים הקיימים, והאם לבחור בסימבול מסוים ע"מ להריץ את תוכנו.</a:t>
            </a:r>
            <a:endParaRPr lang="he-IL" sz="1200" b="0" kern="1200" dirty="0" smtClean="0">
              <a:solidFill>
                <a:schemeClr val="tx1"/>
              </a:solidFill>
              <a:effectLst/>
              <a:latin typeface="+mn-lt"/>
              <a:ea typeface="+mn-ea"/>
              <a:cs typeface="+mn-cs"/>
            </a:endParaRPr>
          </a:p>
          <a:p>
            <a:r>
              <a:rPr lang="he-IL" sz="1200" b="0" kern="1200" dirty="0" smtClean="0">
                <a:solidFill>
                  <a:schemeClr val="tx1"/>
                </a:solidFill>
                <a:effectLst/>
                <a:latin typeface="+mn-lt"/>
                <a:ea typeface="+mn-ea"/>
                <a:cs typeface="+mn-cs"/>
              </a:rPr>
              <a:t>4. סעיף מס' 2 יחזור על עצמו.</a:t>
            </a:r>
          </a:p>
        </p:txBody>
      </p:sp>
      <p:sp>
        <p:nvSpPr>
          <p:cNvPr id="4" name="Slide Number Placeholder 3"/>
          <p:cNvSpPr>
            <a:spLocks noGrp="1"/>
          </p:cNvSpPr>
          <p:nvPr>
            <p:ph type="sldNum" sz="quarter" idx="10"/>
          </p:nvPr>
        </p:nvSpPr>
        <p:spPr/>
        <p:txBody>
          <a:bodyPr/>
          <a:lstStyle/>
          <a:p>
            <a:fld id="{A255F7D0-9C99-410E-9944-0A0A08B62698}" type="slidenum">
              <a:rPr lang="he-IL" smtClean="0"/>
              <a:pPr/>
              <a:t>11</a:t>
            </a:fld>
            <a:endParaRPr lang="he-IL"/>
          </a:p>
        </p:txBody>
      </p:sp>
    </p:spTree>
    <p:extLst>
      <p:ext uri="{BB962C8B-B14F-4D97-AF65-F5344CB8AC3E}">
        <p14:creationId xmlns:p14="http://schemas.microsoft.com/office/powerpoint/2010/main" val="278574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בלוק</a:t>
            </a:r>
            <a:r>
              <a:rPr lang="he-IL" baseline="0" dirty="0" smtClean="0"/>
              <a:t> זה משמש:</a:t>
            </a:r>
          </a:p>
          <a:p>
            <a:r>
              <a:rPr lang="he-IL" baseline="0" dirty="0" smtClean="0"/>
              <a:t>בלוק ה</a:t>
            </a:r>
            <a:r>
              <a:rPr lang="en-US" baseline="0" dirty="0" smtClean="0"/>
              <a:t>opcode Unite</a:t>
            </a:r>
            <a:r>
              <a:rPr lang="he-IL" baseline="0" dirty="0" smtClean="0"/>
              <a:t> משמש לאיחוד 3 פקטות מידע באורך 8 ביט לקבלת </a:t>
            </a:r>
            <a:r>
              <a:rPr lang="en-US" baseline="0" dirty="0" smtClean="0"/>
              <a:t>opcode</a:t>
            </a:r>
            <a:r>
              <a:rPr lang="he-IL" baseline="0" dirty="0" smtClean="0"/>
              <a:t> באורך 24 ביט, המתקבל ממסלול ה</a:t>
            </a:r>
            <a:r>
              <a:rPr lang="en-US" baseline="0" dirty="0" smtClean="0"/>
              <a:t>RX</a:t>
            </a:r>
            <a:r>
              <a:rPr lang="he-IL" baseline="0" dirty="0" smtClean="0"/>
              <a:t> דרך </a:t>
            </a:r>
            <a:r>
              <a:rPr lang="en-US" baseline="0" dirty="0" smtClean="0"/>
              <a:t>WBS</a:t>
            </a:r>
            <a:r>
              <a:rPr lang="he-IL" baseline="0" dirty="0" smtClean="0"/>
              <a:t>.</a:t>
            </a:r>
          </a:p>
          <a:p>
            <a:r>
              <a:rPr lang="he-IL" baseline="0" dirty="0" smtClean="0"/>
              <a:t>בלוק ה</a:t>
            </a:r>
            <a:r>
              <a:rPr lang="en-US" baseline="0" dirty="0" smtClean="0"/>
              <a:t>Opcode Store</a:t>
            </a:r>
            <a:r>
              <a:rPr lang="he-IL" baseline="0" dirty="0" smtClean="0"/>
              <a:t> שומר את ה</a:t>
            </a:r>
            <a:r>
              <a:rPr lang="en-US" baseline="0" dirty="0" smtClean="0"/>
              <a:t>opcodes</a:t>
            </a:r>
            <a:r>
              <a:rPr lang="he-IL" baseline="0" dirty="0" smtClean="0"/>
              <a:t> המתקבלות מבלוק </a:t>
            </a:r>
            <a:r>
              <a:rPr lang="en-US" baseline="0" dirty="0" smtClean="0"/>
              <a:t>opcode Unite</a:t>
            </a:r>
            <a:r>
              <a:rPr lang="he-IL" baseline="0" dirty="0" smtClean="0"/>
              <a:t>. הסיבה לשמירת ה</a:t>
            </a:r>
            <a:r>
              <a:rPr lang="en-US" baseline="0" dirty="0" smtClean="0"/>
              <a:t>opcodes</a:t>
            </a:r>
            <a:r>
              <a:rPr lang="he-IL" baseline="0" dirty="0" smtClean="0"/>
              <a:t> לפני העברתם ל</a:t>
            </a:r>
            <a:r>
              <a:rPr lang="en-US" baseline="0" dirty="0" smtClean="0"/>
              <a:t>Ram</a:t>
            </a:r>
            <a:r>
              <a:rPr lang="he-IL" baseline="0" dirty="0" smtClean="0"/>
              <a:t> היא כדי לא לדרוס את המצב השמור ב</a:t>
            </a:r>
            <a:r>
              <a:rPr lang="en-US" baseline="0" dirty="0" smtClean="0"/>
              <a:t>Ram</a:t>
            </a:r>
            <a:r>
              <a:rPr lang="he-IL" baseline="0" dirty="0" smtClean="0"/>
              <a:t> שהוא מצב התצוגה הנוכחית, לפני שכל ה</a:t>
            </a:r>
            <a:r>
              <a:rPr lang="en-US" baseline="0" dirty="0" smtClean="0"/>
              <a:t>frame</a:t>
            </a:r>
            <a:r>
              <a:rPr lang="he-IL" baseline="0" dirty="0" smtClean="0"/>
              <a:t> הוצג על המסך, אלא נכתוב לתוכו בתחילת הצגת ה</a:t>
            </a:r>
            <a:r>
              <a:rPr lang="en-US" baseline="0" dirty="0" smtClean="0"/>
              <a:t>frame</a:t>
            </a:r>
            <a:r>
              <a:rPr lang="he-IL" baseline="0" dirty="0" smtClean="0"/>
              <a:t> מחדש על המסך, כאשר סיגנל ה</a:t>
            </a:r>
            <a:r>
              <a:rPr lang="en-US" baseline="0" dirty="0" smtClean="0"/>
              <a:t>Vsync</a:t>
            </a:r>
            <a:r>
              <a:rPr lang="he-IL" baseline="0" dirty="0" smtClean="0"/>
              <a:t> יהפוך לפעיל. </a:t>
            </a:r>
          </a:p>
          <a:p>
            <a:r>
              <a:rPr lang="he-IL" baseline="0" dirty="0" smtClean="0"/>
              <a:t>בלוק ה</a:t>
            </a:r>
            <a:r>
              <a:rPr lang="en-US" baseline="0" dirty="0" smtClean="0"/>
              <a:t>RAM</a:t>
            </a:r>
            <a:r>
              <a:rPr lang="he-IL" baseline="0" dirty="0" smtClean="0"/>
              <a:t> בגודל </a:t>
            </a:r>
            <a:r>
              <a:rPr lang="en-US" baseline="0" dirty="0" smtClean="0"/>
              <a:t>20*15*13 bits</a:t>
            </a:r>
            <a:r>
              <a:rPr lang="he-IL" baseline="0" dirty="0" smtClean="0"/>
              <a:t>. הוא מכיל 300 שורות המתאימות ל</a:t>
            </a:r>
            <a:r>
              <a:rPr lang="en-US" baseline="0" dirty="0" smtClean="0"/>
              <a:t>15*20</a:t>
            </a:r>
            <a:r>
              <a:rPr lang="he-IL" baseline="0" dirty="0" smtClean="0"/>
              <a:t> הסימבולים שיש בתצוגת המסך של </a:t>
            </a:r>
            <a:r>
              <a:rPr lang="en-US" baseline="0" dirty="0" smtClean="0"/>
              <a:t>640*480</a:t>
            </a:r>
            <a:r>
              <a:rPr lang="he-IL" baseline="0" dirty="0" smtClean="0"/>
              <a:t> (כל סימבול בגודל 32*32</a:t>
            </a:r>
            <a:r>
              <a:rPr lang="en-US" baseline="0" dirty="0" smtClean="0"/>
              <a:t> </a:t>
            </a:r>
            <a:r>
              <a:rPr lang="he-IL" baseline="0" dirty="0" smtClean="0"/>
              <a:t>פיקסלים). כל שורה בו מתאימה לסימבול מסוים על המסך, לדוג' שורה 0 לסימבול </a:t>
            </a:r>
            <a:r>
              <a:rPr lang="en-US" baseline="0" dirty="0" smtClean="0"/>
              <a:t>(0,0)</a:t>
            </a:r>
            <a:r>
              <a:rPr lang="he-IL" baseline="0" dirty="0" smtClean="0"/>
              <a:t>, שורה 1 לסימבול </a:t>
            </a:r>
            <a:r>
              <a:rPr lang="en-US" baseline="0" dirty="0" smtClean="0"/>
              <a:t>(0,1)</a:t>
            </a:r>
            <a:r>
              <a:rPr lang="he-IL" baseline="0" dirty="0" smtClean="0"/>
              <a:t> </a:t>
            </a:r>
            <a:r>
              <a:rPr lang="he-IL" baseline="0" dirty="0" err="1" smtClean="0"/>
              <a:t>וכו</a:t>
            </a:r>
            <a:r>
              <a:rPr lang="he-IL" baseline="0" dirty="0" smtClean="0"/>
              <a:t>'. תוכן כל שורה (13 ביט) היא המיקום של השורה ב</a:t>
            </a:r>
            <a:r>
              <a:rPr lang="en-US" baseline="0" dirty="0" smtClean="0"/>
              <a:t>SDRAM</a:t>
            </a:r>
            <a:r>
              <a:rPr lang="he-IL" baseline="0" dirty="0" smtClean="0"/>
              <a:t> ממנה יש לקרוא את המידע על הסימבול.</a:t>
            </a:r>
          </a:p>
          <a:p>
            <a:r>
              <a:rPr lang="he-IL" baseline="0" dirty="0" smtClean="0"/>
              <a:t>בלוק ב</a:t>
            </a:r>
            <a:r>
              <a:rPr lang="en-US" baseline="0" dirty="0" smtClean="0"/>
              <a:t>Manager</a:t>
            </a:r>
            <a:r>
              <a:rPr lang="he-IL" baseline="0" dirty="0" smtClean="0"/>
              <a:t> משמש ל:</a:t>
            </a:r>
          </a:p>
          <a:p>
            <a:r>
              <a:rPr lang="he-IL" baseline="0" dirty="0" smtClean="0"/>
              <a:t>חישוב הכתובת של השורה ב</a:t>
            </a:r>
            <a:r>
              <a:rPr lang="en-US" baseline="0" dirty="0" smtClean="0"/>
              <a:t>RAM</a:t>
            </a:r>
            <a:r>
              <a:rPr lang="he-IL" baseline="0" dirty="0" smtClean="0"/>
              <a:t> לפי המיקום שיש להוסיף/להסיר את הסימבול מהמסך(מפרויקט קודם).</a:t>
            </a:r>
          </a:p>
          <a:p>
            <a:r>
              <a:rPr lang="he-IL" baseline="0" dirty="0" smtClean="0"/>
              <a:t>אם המשתמש הזיז/בחר בסימבול מסוים/סגר או פתח את התפריט הראשי, שליחת סיגנל מתאים לבלוקים  של הזזת סימבול, יצירת אנימציה של חלון נסגר. </a:t>
            </a:r>
          </a:p>
          <a:p>
            <a:r>
              <a:rPr lang="he-IL" baseline="0" dirty="0" smtClean="0"/>
              <a:t>קבלת כתובת של תוכן הסימבול ב</a:t>
            </a:r>
            <a:r>
              <a:rPr lang="en-US" baseline="0" dirty="0" smtClean="0"/>
              <a:t>SDRAM</a:t>
            </a:r>
            <a:r>
              <a:rPr lang="he-IL" baseline="0" dirty="0" smtClean="0"/>
              <a:t> מה</a:t>
            </a:r>
            <a:r>
              <a:rPr lang="en-US" baseline="0" dirty="0" smtClean="0"/>
              <a:t>RAM</a:t>
            </a:r>
            <a:r>
              <a:rPr lang="he-IL" baseline="0" dirty="0" smtClean="0"/>
              <a:t>, ובקשת קריאה מה</a:t>
            </a:r>
            <a:r>
              <a:rPr lang="en-US" baseline="0" dirty="0" smtClean="0"/>
              <a:t>SDRAM</a:t>
            </a:r>
            <a:r>
              <a:rPr lang="he-IL" baseline="0" dirty="0" smtClean="0"/>
              <a:t>.</a:t>
            </a:r>
          </a:p>
          <a:p>
            <a:r>
              <a:rPr lang="he-IL" baseline="0" dirty="0" smtClean="0"/>
              <a:t>ניהול העברת המידע מה</a:t>
            </a:r>
            <a:r>
              <a:rPr lang="en-US" baseline="0" dirty="0" smtClean="0"/>
              <a:t>SDRAM</a:t>
            </a:r>
            <a:r>
              <a:rPr lang="he-IL" baseline="0" dirty="0" smtClean="0"/>
              <a:t> לשני </a:t>
            </a:r>
            <a:r>
              <a:rPr lang="en-US" baseline="0" dirty="0" smtClean="0"/>
              <a:t>FIFOS</a:t>
            </a:r>
            <a:r>
              <a:rPr lang="he-IL" baseline="0" dirty="0" smtClean="0"/>
              <a:t> שמשמשים באופן הבא: כאשר בלוק </a:t>
            </a:r>
            <a:r>
              <a:rPr lang="en-US" baseline="0" dirty="0" smtClean="0"/>
              <a:t>VESA</a:t>
            </a:r>
            <a:r>
              <a:rPr lang="he-IL" baseline="0" dirty="0" smtClean="0"/>
              <a:t> יקרא מתוך אחד מהם, לשני </a:t>
            </a:r>
            <a:r>
              <a:rPr lang="he-IL" baseline="0" dirty="0" err="1" smtClean="0"/>
              <a:t>יכתב</a:t>
            </a:r>
            <a:r>
              <a:rPr lang="he-IL" baseline="0" dirty="0" smtClean="0"/>
              <a:t> המידע על השורה הבאה מתוך ה</a:t>
            </a:r>
            <a:r>
              <a:rPr lang="en-US" baseline="0" dirty="0" smtClean="0"/>
              <a:t>frame</a:t>
            </a:r>
            <a:r>
              <a:rPr lang="he-IL" baseline="0" dirty="0" smtClean="0"/>
              <a:t>, לאחר מכן יחליפו תפקידים עד להצגת כל השורות של ה</a:t>
            </a:r>
            <a:r>
              <a:rPr lang="en-US" baseline="0" dirty="0" smtClean="0"/>
              <a:t>Frame</a:t>
            </a:r>
            <a:r>
              <a:rPr lang="he-IL" baseline="0" dirty="0" smtClean="0"/>
              <a:t>.</a:t>
            </a:r>
          </a:p>
          <a:p>
            <a:r>
              <a:rPr lang="he-IL" baseline="0" dirty="0" smtClean="0"/>
              <a:t>בלוק ה</a:t>
            </a:r>
            <a:r>
              <a:rPr lang="en-US" sz="1200" b="0" kern="1200" baseline="0" dirty="0" smtClean="0">
                <a:solidFill>
                  <a:schemeClr val="tx1"/>
                </a:solidFill>
                <a:effectLst/>
                <a:latin typeface="+mn-lt"/>
                <a:ea typeface="+mn-ea"/>
                <a:cs typeface="+mn-cs"/>
              </a:rPr>
              <a:t>Dual </a:t>
            </a:r>
            <a:r>
              <a:rPr lang="en-US" sz="1200" b="0" kern="1200" baseline="0" dirty="0" err="1" smtClean="0">
                <a:solidFill>
                  <a:schemeClr val="tx1"/>
                </a:solidFill>
                <a:effectLst/>
                <a:latin typeface="+mn-lt"/>
                <a:ea typeface="+mn-ea"/>
                <a:cs typeface="+mn-cs"/>
              </a:rPr>
              <a:t>clk</a:t>
            </a:r>
            <a:r>
              <a:rPr lang="en-US" sz="1200" b="0" kern="1200" baseline="0" dirty="0" smtClean="0">
                <a:solidFill>
                  <a:schemeClr val="tx1"/>
                </a:solidFill>
                <a:effectLst/>
                <a:latin typeface="+mn-lt"/>
                <a:ea typeface="+mn-ea"/>
                <a:cs typeface="+mn-cs"/>
              </a:rPr>
              <a:t> FIFO</a:t>
            </a:r>
            <a:r>
              <a:rPr lang="he-IL" sz="1200" b="0" kern="1200" baseline="0" dirty="0" smtClean="0">
                <a:solidFill>
                  <a:schemeClr val="tx1"/>
                </a:solidFill>
                <a:effectLst/>
                <a:latin typeface="+mn-lt"/>
                <a:ea typeface="+mn-ea"/>
                <a:cs typeface="+mn-cs"/>
              </a:rPr>
              <a:t> משמש להמיר את שעון המערכת (</a:t>
            </a:r>
            <a:r>
              <a:rPr lang="en-US" sz="1200" b="0" kern="1200" baseline="0" dirty="0" smtClean="0">
                <a:solidFill>
                  <a:schemeClr val="tx1"/>
                </a:solidFill>
                <a:effectLst/>
                <a:latin typeface="+mn-lt"/>
                <a:ea typeface="+mn-ea"/>
                <a:cs typeface="+mn-cs"/>
              </a:rPr>
              <a:t>100Mhz</a:t>
            </a:r>
            <a:r>
              <a:rPr lang="he-IL" sz="1200" b="0" kern="1200" baseline="0" dirty="0" smtClean="0">
                <a:solidFill>
                  <a:schemeClr val="tx1"/>
                </a:solidFill>
                <a:effectLst/>
                <a:latin typeface="+mn-lt"/>
                <a:ea typeface="+mn-ea"/>
                <a:cs typeface="+mn-cs"/>
              </a:rPr>
              <a:t>) לשעון ה</a:t>
            </a:r>
            <a:r>
              <a:rPr lang="en-US" sz="1200" b="0" kern="1200" baseline="0" dirty="0" smtClean="0">
                <a:solidFill>
                  <a:schemeClr val="tx1"/>
                </a:solidFill>
                <a:effectLst/>
                <a:latin typeface="+mn-lt"/>
                <a:ea typeface="+mn-ea"/>
                <a:cs typeface="+mn-cs"/>
              </a:rPr>
              <a:t>VESA</a:t>
            </a:r>
            <a:r>
              <a:rPr lang="he-IL" sz="1200" b="0" kern="1200" baseline="0" dirty="0" smtClean="0">
                <a:solidFill>
                  <a:schemeClr val="tx1"/>
                </a:solidFill>
                <a:effectLst/>
                <a:latin typeface="+mn-lt"/>
                <a:ea typeface="+mn-ea"/>
                <a:cs typeface="+mn-cs"/>
              </a:rPr>
              <a:t> (</a:t>
            </a:r>
            <a:r>
              <a:rPr lang="en-US" sz="1200" b="0" kern="1200" baseline="0" dirty="0" smtClean="0">
                <a:solidFill>
                  <a:schemeClr val="tx1"/>
                </a:solidFill>
                <a:effectLst/>
                <a:latin typeface="+mn-lt"/>
                <a:ea typeface="+mn-ea"/>
                <a:cs typeface="+mn-cs"/>
              </a:rPr>
              <a:t>40Mhz</a:t>
            </a:r>
            <a:r>
              <a:rPr lang="he-IL" sz="1200" b="0" kern="1200" baseline="0" dirty="0" smtClean="0">
                <a:solidFill>
                  <a:schemeClr val="tx1"/>
                </a:solidFill>
                <a:effectLst/>
                <a:latin typeface="+mn-lt"/>
                <a:ea typeface="+mn-ea"/>
                <a:cs typeface="+mn-cs"/>
              </a:rPr>
              <a:t>), לפני שהמידע נשלח ל</a:t>
            </a:r>
            <a:r>
              <a:rPr lang="en-US" sz="1200" b="0" kern="1200" baseline="0" dirty="0" smtClean="0">
                <a:solidFill>
                  <a:schemeClr val="tx1"/>
                </a:solidFill>
                <a:effectLst/>
                <a:latin typeface="+mn-lt"/>
                <a:ea typeface="+mn-ea"/>
                <a:cs typeface="+mn-cs"/>
              </a:rPr>
              <a:t>VESA Controller</a:t>
            </a:r>
            <a:r>
              <a:rPr lang="he-IL" sz="1200" b="0" kern="1200" baseline="0" dirty="0" smtClean="0">
                <a:solidFill>
                  <a:schemeClr val="tx1"/>
                </a:solidFill>
                <a:effectLst/>
                <a:latin typeface="+mn-lt"/>
                <a:ea typeface="+mn-ea"/>
                <a:cs typeface="+mn-cs"/>
              </a:rPr>
              <a:t>, ומשם לתצוגת ה</a:t>
            </a:r>
            <a:r>
              <a:rPr lang="en-US" sz="1200" b="0" kern="1200" baseline="0" dirty="0" smtClean="0">
                <a:solidFill>
                  <a:schemeClr val="tx1"/>
                </a:solidFill>
                <a:effectLst/>
                <a:latin typeface="+mn-lt"/>
                <a:ea typeface="+mn-ea"/>
                <a:cs typeface="+mn-cs"/>
              </a:rPr>
              <a:t>VGA</a:t>
            </a:r>
            <a:r>
              <a:rPr lang="he-IL" sz="1200" b="0" kern="1200" baseline="0" dirty="0" smtClean="0">
                <a:solidFill>
                  <a:schemeClr val="tx1"/>
                </a:solidFill>
                <a:effectLst/>
                <a:latin typeface="+mn-lt"/>
                <a:ea typeface="+mn-ea"/>
                <a:cs typeface="+mn-cs"/>
              </a:rPr>
              <a:t>.</a:t>
            </a:r>
            <a:endParaRPr lang="he-IL" b="0" baseline="0" dirty="0" smtClean="0"/>
          </a:p>
          <a:p>
            <a:endParaRPr lang="he-IL" dirty="0"/>
          </a:p>
        </p:txBody>
      </p:sp>
      <p:sp>
        <p:nvSpPr>
          <p:cNvPr id="4" name="Slide Number Placeholder 3"/>
          <p:cNvSpPr>
            <a:spLocks noGrp="1"/>
          </p:cNvSpPr>
          <p:nvPr>
            <p:ph type="sldNum" sz="quarter" idx="10"/>
          </p:nvPr>
        </p:nvSpPr>
        <p:spPr/>
        <p:txBody>
          <a:bodyPr/>
          <a:lstStyle/>
          <a:p>
            <a:fld id="{A255F7D0-9C99-410E-9944-0A0A08B62698}" type="slidenum">
              <a:rPr lang="he-IL" smtClean="0"/>
              <a:pPr/>
              <a:t>12</a:t>
            </a:fld>
            <a:endParaRPr lang="he-IL"/>
          </a:p>
        </p:txBody>
      </p:sp>
    </p:spTree>
    <p:extLst>
      <p:ext uri="{BB962C8B-B14F-4D97-AF65-F5344CB8AC3E}">
        <p14:creationId xmlns:p14="http://schemas.microsoft.com/office/powerpoint/2010/main" val="3732230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הכתובת ממנה יש לקרוא את הסימבול ב</a:t>
            </a:r>
            <a:r>
              <a:rPr lang="en-US" dirty="0" smtClean="0"/>
              <a:t>SDRAM</a:t>
            </a:r>
            <a:r>
              <a:rPr lang="he-IL" dirty="0" smtClean="0"/>
              <a:t> מעודכנת ב</a:t>
            </a:r>
            <a:r>
              <a:rPr lang="en-US" dirty="0" smtClean="0"/>
              <a:t>DBG Addr Reg</a:t>
            </a:r>
            <a:r>
              <a:rPr lang="he-IL" dirty="0" smtClean="0"/>
              <a:t> בבלוק ה</a:t>
            </a:r>
            <a:r>
              <a:rPr lang="en-US" dirty="0" smtClean="0"/>
              <a:t>Memory</a:t>
            </a:r>
            <a:r>
              <a:rPr lang="en-US" baseline="0" dirty="0" smtClean="0"/>
              <a:t> Managment</a:t>
            </a:r>
            <a:r>
              <a:rPr lang="he-IL" baseline="0" dirty="0" smtClean="0"/>
              <a:t> ע"י ה</a:t>
            </a:r>
            <a:r>
              <a:rPr lang="en-US" baseline="0" dirty="0" smtClean="0"/>
              <a:t>SG WBM</a:t>
            </a:r>
            <a:r>
              <a:rPr lang="he-IL" baseline="0" dirty="0" smtClean="0"/>
              <a:t>.</a:t>
            </a:r>
          </a:p>
          <a:p>
            <a:r>
              <a:rPr lang="he-IL" baseline="0" dirty="0" smtClean="0"/>
              <a:t>דרך ה</a:t>
            </a:r>
            <a:r>
              <a:rPr lang="en-US" baseline="0" dirty="0" smtClean="0"/>
              <a:t>Mem Ctrl Rd</a:t>
            </a:r>
            <a:r>
              <a:rPr lang="he-IL" baseline="0" dirty="0" smtClean="0"/>
              <a:t>, סימבולים נקראים מה</a:t>
            </a:r>
            <a:r>
              <a:rPr lang="en-US" baseline="0" dirty="0" smtClean="0"/>
              <a:t>SDRAM</a:t>
            </a:r>
            <a:r>
              <a:rPr lang="he-IL" baseline="0" dirty="0" smtClean="0"/>
              <a:t> ונשלחים אל בלוק ה</a:t>
            </a:r>
            <a:r>
              <a:rPr lang="en-US" baseline="0" dirty="0" smtClean="0"/>
              <a:t>SG</a:t>
            </a:r>
            <a:r>
              <a:rPr lang="he-IL" baseline="0" dirty="0" smtClean="0"/>
              <a:t> </a:t>
            </a:r>
            <a:r>
              <a:rPr lang="en-US" baseline="0" dirty="0" smtClean="0"/>
              <a:t>TOP</a:t>
            </a:r>
            <a:r>
              <a:rPr lang="he-IL" baseline="0" dirty="0" smtClean="0"/>
              <a:t> שינתב אותם לאחר מכן אל בלוק ה</a:t>
            </a:r>
            <a:r>
              <a:rPr lang="en-US" baseline="0" dirty="0" smtClean="0"/>
              <a:t>VESA Ctrl</a:t>
            </a:r>
            <a:r>
              <a:rPr lang="he-IL" baseline="0" dirty="0" smtClean="0"/>
              <a:t> ואל התצוגה.</a:t>
            </a:r>
          </a:p>
          <a:p>
            <a:r>
              <a:rPr lang="he-IL" baseline="0" dirty="0" smtClean="0"/>
              <a:t>פרויקט זה הסתמך על ממשקים שפותחו בפרויקט קודם:</a:t>
            </a:r>
          </a:p>
          <a:p>
            <a:r>
              <a:rPr lang="en-US" baseline="0" dirty="0" smtClean="0"/>
              <a:t>UART Protocol</a:t>
            </a:r>
          </a:p>
          <a:p>
            <a:r>
              <a:rPr lang="en-US" baseline="0" dirty="0" smtClean="0"/>
              <a:t>SDRAM IF</a:t>
            </a:r>
          </a:p>
          <a:p>
            <a:r>
              <a:rPr lang="en-US" baseline="0" dirty="0" smtClean="0"/>
              <a:t>VESA Protocol</a:t>
            </a:r>
            <a:r>
              <a:rPr lang="he-IL" baseline="0" dirty="0" smtClean="0"/>
              <a:t> להצגת וידאו.</a:t>
            </a:r>
          </a:p>
        </p:txBody>
      </p:sp>
      <p:sp>
        <p:nvSpPr>
          <p:cNvPr id="4" name="Slide Number Placeholder 3"/>
          <p:cNvSpPr>
            <a:spLocks noGrp="1"/>
          </p:cNvSpPr>
          <p:nvPr>
            <p:ph type="sldNum" sz="quarter" idx="10"/>
          </p:nvPr>
        </p:nvSpPr>
        <p:spPr/>
        <p:txBody>
          <a:bodyPr/>
          <a:lstStyle/>
          <a:p>
            <a:fld id="{A255F7D0-9C99-410E-9944-0A0A08B62698}" type="slidenum">
              <a:rPr lang="he-IL" smtClean="0"/>
              <a:pPr/>
              <a:t>13</a:t>
            </a:fld>
            <a:endParaRPr lang="he-IL"/>
          </a:p>
        </p:txBody>
      </p:sp>
    </p:spTree>
    <p:extLst>
      <p:ext uri="{BB962C8B-B14F-4D97-AF65-F5344CB8AC3E}">
        <p14:creationId xmlns:p14="http://schemas.microsoft.com/office/powerpoint/2010/main" val="125380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14</a:t>
            </a:fld>
            <a:endParaRPr lang="he-IL"/>
          </a:p>
        </p:txBody>
      </p:sp>
    </p:spTree>
    <p:extLst>
      <p:ext uri="{BB962C8B-B14F-4D97-AF65-F5344CB8AC3E}">
        <p14:creationId xmlns:p14="http://schemas.microsoft.com/office/powerpoint/2010/main" val="2846878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smtClean="0"/>
              <a:t>The </a:t>
            </a:r>
            <a:r>
              <a:rPr lang="en-US" dirty="0"/>
              <a:t>"start" button sends a chunk of commands to the FPGA:</a:t>
            </a:r>
          </a:p>
          <a:p>
            <a:pPr algn="l" rtl="0"/>
            <a:r>
              <a:rPr lang="en-US" dirty="0"/>
              <a:t>Initializing the RAM inside the Symbol Generator block with zeros. Because the RAM reflects the 300-symbols on the screen, the initial value should be zeros, which are black symbols</a:t>
            </a:r>
            <a:r>
              <a:rPr lang="en-US" dirty="0" smtClean="0"/>
              <a:t>.</a:t>
            </a:r>
          </a:p>
          <a:p>
            <a:pPr algn="l" rtl="0"/>
            <a:r>
              <a:rPr lang="en-US" dirty="0" smtClean="0"/>
              <a:t>Circles explanation:</a:t>
            </a:r>
          </a:p>
          <a:p>
            <a:pPr algn="just" rtl="0"/>
            <a:r>
              <a:rPr lang="en-US" sz="1200" dirty="0" smtClean="0">
                <a:latin typeface="Arial"/>
                <a:cs typeface="Arial"/>
              </a:rPr>
              <a:t>1. change </a:t>
            </a:r>
            <a:r>
              <a:rPr lang="en-US" sz="1200" dirty="0" err="1" smtClean="0">
                <a:latin typeface="Arial"/>
                <a:cs typeface="Arial"/>
              </a:rPr>
              <a:t>x,y</a:t>
            </a:r>
            <a:r>
              <a:rPr lang="en-US" sz="1200" dirty="0" smtClean="0">
                <a:latin typeface="Arial"/>
                <a:cs typeface="Arial"/>
              </a:rPr>
              <a:t> coordinates, of </a:t>
            </a:r>
          </a:p>
          <a:p>
            <a:pPr algn="just" rtl="0"/>
            <a:r>
              <a:rPr lang="en-US" sz="1200" dirty="0" smtClean="0">
                <a:latin typeface="Arial"/>
                <a:cs typeface="Arial"/>
              </a:rPr>
              <a:t>the displayed screen</a:t>
            </a:r>
            <a:endParaRPr lang="en-US" sz="1200" dirty="0" smtClean="0">
              <a:latin typeface="+mn-lt"/>
              <a:cs typeface="+mn-cs"/>
            </a:endParaRPr>
          </a:p>
          <a:p>
            <a:pPr algn="just" rtl="0"/>
            <a:r>
              <a:rPr lang="en-US" baseline="0" dirty="0" smtClean="0"/>
              <a:t>2. </a:t>
            </a:r>
            <a:r>
              <a:rPr lang="en-US" sz="1200" dirty="0" smtClean="0">
                <a:latin typeface="Arial"/>
                <a:cs typeface="Arial"/>
              </a:rPr>
              <a:t>change wait time after a </a:t>
            </a:r>
            <a:r>
              <a:rPr lang="en-US" sz="1200" dirty="0" smtClean="0">
                <a:latin typeface="Arial" charset="0"/>
                <a:cs typeface="Arial" charset="0"/>
              </a:rPr>
              <a:t>symbol</a:t>
            </a:r>
            <a:r>
              <a:rPr lang="en-US" sz="1200" dirty="0" smtClean="0">
                <a:latin typeface="Arial"/>
                <a:cs typeface="Arial"/>
              </a:rPr>
              <a:t> addition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a:cs typeface="Arial"/>
              </a:rPr>
              <a:t>3. </a:t>
            </a:r>
            <a:r>
              <a:rPr lang="en-US" dirty="0" smtClean="0">
                <a:latin typeface="Arial" charset="0"/>
                <a:cs typeface="Arial" charset="0"/>
              </a:rPr>
              <a:t>after addition of as many frames as desired</a:t>
            </a:r>
            <a:endParaRPr lang="he-I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a:cs typeface="Arial"/>
              </a:rPr>
              <a:t>4. </a:t>
            </a:r>
            <a:r>
              <a:rPr lang="en-US" dirty="0" smtClean="0">
                <a:latin typeface="Arial" charset="0"/>
                <a:cs typeface="Arial" charset="0"/>
              </a:rPr>
              <a:t>after addition of as many files as desired</a:t>
            </a:r>
            <a:endParaRPr lang="he-IL"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he-IL" dirty="0" smtClean="0"/>
          </a:p>
          <a:p>
            <a:pPr algn="l" rtl="0"/>
            <a:endParaRPr lang="he-IL" dirty="0"/>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15</a:t>
            </a:fld>
            <a:endParaRPr lang="he-IL"/>
          </a:p>
        </p:txBody>
      </p:sp>
    </p:spTree>
    <p:extLst>
      <p:ext uri="{BB962C8B-B14F-4D97-AF65-F5344CB8AC3E}">
        <p14:creationId xmlns:p14="http://schemas.microsoft.com/office/powerpoint/2010/main" val="3774221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dirty="0" smtClean="0"/>
              <a:t>1. </a:t>
            </a:r>
            <a:r>
              <a:rPr lang="en-US" sz="1200" dirty="0" smtClean="0">
                <a:latin typeface="Arial"/>
                <a:cs typeface="Arial"/>
              </a:rPr>
              <a:t>change wait time after a </a:t>
            </a:r>
            <a:r>
              <a:rPr lang="en-US" sz="1200" dirty="0" smtClean="0">
                <a:latin typeface="Arial" charset="0"/>
                <a:cs typeface="Arial" charset="0"/>
              </a:rPr>
              <a:t>symbol</a:t>
            </a:r>
            <a:r>
              <a:rPr lang="en-US" sz="1200" dirty="0" smtClean="0">
                <a:latin typeface="Arial"/>
                <a:cs typeface="Arial"/>
              </a:rPr>
              <a:t> removal</a:t>
            </a:r>
            <a:endParaRPr lang="he-IL" dirty="0" smtClean="0"/>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16</a:t>
            </a:fld>
            <a:endParaRPr lang="he-IL"/>
          </a:p>
        </p:txBody>
      </p:sp>
    </p:spTree>
    <p:extLst>
      <p:ext uri="{BB962C8B-B14F-4D97-AF65-F5344CB8AC3E}">
        <p14:creationId xmlns:p14="http://schemas.microsoft.com/office/powerpoint/2010/main" val="3712905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sz="1200" kern="1200" dirty="0" smtClean="0">
                <a:solidFill>
                  <a:schemeClr val="tx1"/>
                </a:solidFill>
                <a:effectLst/>
                <a:latin typeface="+mn-lt"/>
                <a:ea typeface="+mn-ea"/>
                <a:cs typeface="+mn-cs"/>
              </a:rPr>
              <a:t>כדי שב- </a:t>
            </a:r>
            <a:r>
              <a:rPr lang="en-US" sz="1200" kern="1200" dirty="0" smtClean="0">
                <a:solidFill>
                  <a:schemeClr val="tx1"/>
                </a:solidFill>
                <a:effectLst/>
                <a:latin typeface="+mn-lt"/>
                <a:ea typeface="+mn-ea"/>
                <a:cs typeface="+mn-cs"/>
              </a:rPr>
              <a:t>GUI </a:t>
            </a:r>
            <a:r>
              <a:rPr lang="he-IL" sz="1200" kern="1200" dirty="0" smtClean="0">
                <a:solidFill>
                  <a:schemeClr val="tx1"/>
                </a:solidFill>
                <a:effectLst/>
                <a:latin typeface="+mn-lt"/>
                <a:ea typeface="+mn-ea"/>
                <a:cs typeface="+mn-cs"/>
              </a:rPr>
              <a:t> תהיה תמונת </a:t>
            </a:r>
            <a:r>
              <a:rPr lang="en-US" sz="1200" kern="1200" dirty="0" smtClean="0">
                <a:solidFill>
                  <a:schemeClr val="tx1"/>
                </a:solidFill>
                <a:effectLst/>
                <a:latin typeface="+mn-lt"/>
                <a:ea typeface="+mn-ea"/>
                <a:cs typeface="+mn-cs"/>
              </a:rPr>
              <a:t>EXPECTED</a:t>
            </a:r>
            <a:r>
              <a:rPr lang="he-IL" sz="1200" kern="1200" dirty="0" smtClean="0">
                <a:solidFill>
                  <a:schemeClr val="tx1"/>
                </a:solidFill>
                <a:effectLst/>
                <a:latin typeface="+mn-lt"/>
                <a:ea typeface="+mn-ea"/>
                <a:cs typeface="+mn-cs"/>
              </a:rPr>
              <a:t>, ומכיוון שישנה אפשרות של ניווט ע"י מפסקים/כניסות חומרתיים ל- </a:t>
            </a:r>
            <a:r>
              <a:rPr lang="en-US" sz="1200" kern="1200" dirty="0" smtClean="0">
                <a:solidFill>
                  <a:schemeClr val="tx1"/>
                </a:solidFill>
                <a:effectLst/>
                <a:latin typeface="+mn-lt"/>
                <a:ea typeface="+mn-ea"/>
                <a:cs typeface="+mn-cs"/>
              </a:rPr>
              <a:t>FPGA </a:t>
            </a:r>
            <a:r>
              <a:rPr lang="he-IL" sz="1200" kern="1200" dirty="0" smtClean="0">
                <a:solidFill>
                  <a:schemeClr val="tx1"/>
                </a:solidFill>
                <a:effectLst/>
                <a:latin typeface="+mn-lt"/>
                <a:ea typeface="+mn-ea"/>
                <a:cs typeface="+mn-cs"/>
              </a:rPr>
              <a:t>, זה אומר שה-</a:t>
            </a:r>
            <a:r>
              <a:rPr lang="en-US" sz="1200" kern="1200" dirty="0" smtClean="0">
                <a:solidFill>
                  <a:schemeClr val="tx1"/>
                </a:solidFill>
                <a:effectLst/>
                <a:latin typeface="+mn-lt"/>
                <a:ea typeface="+mn-ea"/>
                <a:cs typeface="+mn-cs"/>
              </a:rPr>
              <a:t>FPGA</a:t>
            </a:r>
            <a:r>
              <a:rPr lang="he-IL" sz="1200" kern="1200" dirty="0" smtClean="0">
                <a:solidFill>
                  <a:schemeClr val="tx1"/>
                </a:solidFill>
                <a:effectLst/>
                <a:latin typeface="+mn-lt"/>
                <a:ea typeface="+mn-ea"/>
                <a:cs typeface="+mn-cs"/>
              </a:rPr>
              <a:t> צריך לשלוח חזרה לתוכנה (ל-</a:t>
            </a:r>
            <a:r>
              <a:rPr lang="en-US" sz="1200" kern="1200" dirty="0" smtClean="0">
                <a:solidFill>
                  <a:schemeClr val="tx1"/>
                </a:solidFill>
                <a:effectLst/>
                <a:latin typeface="+mn-lt"/>
                <a:ea typeface="+mn-ea"/>
                <a:cs typeface="+mn-cs"/>
              </a:rPr>
              <a:t> (GUI</a:t>
            </a:r>
            <a:r>
              <a:rPr lang="he-IL" sz="1200" kern="1200" dirty="0" smtClean="0">
                <a:solidFill>
                  <a:schemeClr val="tx1"/>
                </a:solidFill>
                <a:effectLst/>
                <a:latin typeface="+mn-lt"/>
                <a:ea typeface="+mn-ea"/>
                <a:cs typeface="+mn-cs"/>
              </a:rPr>
              <a:t>מידע על בקשות ניווט.</a:t>
            </a:r>
          </a:p>
          <a:p>
            <a:pPr algn="r" rtl="1"/>
            <a:r>
              <a:rPr lang="he-IL" sz="1200" kern="1200" dirty="0" smtClean="0">
                <a:solidFill>
                  <a:schemeClr val="tx1"/>
                </a:solidFill>
                <a:effectLst/>
                <a:latin typeface="+mn-lt"/>
                <a:ea typeface="+mn-ea"/>
                <a:cs typeface="+mn-cs"/>
              </a:rPr>
              <a:t>תזוזה מה- </a:t>
            </a:r>
            <a:r>
              <a:rPr lang="en-US" sz="1200" kern="1200" dirty="0" smtClean="0">
                <a:solidFill>
                  <a:schemeClr val="tx1"/>
                </a:solidFill>
                <a:effectLst/>
                <a:latin typeface="+mn-lt"/>
                <a:ea typeface="+mn-ea"/>
                <a:cs typeface="+mn-cs"/>
              </a:rPr>
              <a:t>PUSH BUTTONS </a:t>
            </a:r>
            <a:r>
              <a:rPr lang="he-IL" sz="1200" kern="1200" dirty="0" smtClean="0">
                <a:solidFill>
                  <a:schemeClr val="tx1"/>
                </a:solidFill>
                <a:effectLst/>
                <a:latin typeface="+mn-lt"/>
                <a:ea typeface="+mn-ea"/>
                <a:cs typeface="+mn-cs"/>
              </a:rPr>
              <a:t> צריכה להיות מוגדרת – שינוי מ- 0 ל- 1 ליותר מ-</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x_msec</a:t>
            </a:r>
            <a:r>
              <a:rPr lang="he-IL" sz="1200" kern="1200" dirty="0" smtClean="0">
                <a:solidFill>
                  <a:schemeClr val="tx1"/>
                </a:solidFill>
                <a:effectLst/>
                <a:latin typeface="+mn-lt"/>
                <a:ea typeface="+mn-ea"/>
                <a:cs typeface="+mn-cs"/>
              </a:rPr>
              <a:t>יש צורך </a:t>
            </a:r>
            <a:r>
              <a:rPr lang="he-IL" sz="1200" kern="1200" dirty="0" err="1" smtClean="0">
                <a:solidFill>
                  <a:schemeClr val="tx1"/>
                </a:solidFill>
                <a:effectLst/>
                <a:latin typeface="+mn-lt"/>
                <a:ea typeface="+mn-ea"/>
                <a:cs typeface="+mn-cs"/>
              </a:rPr>
              <a:t>בפילטור</a:t>
            </a:r>
            <a:r>
              <a:rPr lang="he-IL" sz="1200" kern="1200" dirty="0" smtClean="0">
                <a:solidFill>
                  <a:schemeClr val="tx1"/>
                </a:solidFill>
                <a:effectLst/>
                <a:latin typeface="+mn-lt"/>
                <a:ea typeface="+mn-ea"/>
                <a:cs typeface="+mn-cs"/>
              </a:rPr>
              <a:t>).</a:t>
            </a:r>
            <a:endParaRPr lang="en-US" dirty="0" smtClean="0"/>
          </a:p>
          <a:p>
            <a:pPr algn="l" rtl="0"/>
            <a:r>
              <a:rPr lang="en-US" dirty="0" smtClean="0"/>
              <a:t>The </a:t>
            </a:r>
            <a:r>
              <a:rPr lang="en-US" dirty="0"/>
              <a:t>GUI also gives an option to read and write to registers in the FPGA.</a:t>
            </a:r>
          </a:p>
          <a:p>
            <a:pPr algn="l" rtl="0"/>
            <a:r>
              <a:rPr lang="en-US" dirty="0"/>
              <a:t>When writing to a register: choose the register from the list, fill the data in Hexadecimal in the appropriate field and push "Write Register" button.</a:t>
            </a:r>
          </a:p>
          <a:p>
            <a:endParaRPr lang="en-US" dirty="0"/>
          </a:p>
          <a:p>
            <a:pPr algn="l" rtl="0"/>
            <a:r>
              <a:rPr lang="en-US" dirty="0"/>
              <a:t>When reading to a register: choose the register from the list and push "Read Register" button. The data from the register will appear in a new window on the screen</a:t>
            </a:r>
            <a:r>
              <a:rPr lang="en-US" dirty="0" smtClean="0"/>
              <a:t>.</a:t>
            </a:r>
          </a:p>
          <a:p>
            <a:pPr algn="r" rtl="1"/>
            <a:endParaRPr lang="he-IL" dirty="0" smtClean="0"/>
          </a:p>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smtClean="0">
                <a:solidFill>
                  <a:schemeClr val="tx1"/>
                </a:solidFill>
                <a:effectLst/>
                <a:latin typeface="+mn-lt"/>
                <a:ea typeface="+mn-ea"/>
                <a:cs typeface="+mn-cs"/>
              </a:rPr>
              <a:t>בקשות הניווט מה-</a:t>
            </a:r>
            <a:r>
              <a:rPr lang="en-US" sz="1200" kern="1200" dirty="0" smtClean="0">
                <a:solidFill>
                  <a:schemeClr val="tx1"/>
                </a:solidFill>
                <a:effectLst/>
                <a:latin typeface="+mn-lt"/>
                <a:ea typeface="+mn-ea"/>
                <a:cs typeface="+mn-cs"/>
              </a:rPr>
              <a:t> GUI</a:t>
            </a:r>
            <a:r>
              <a:rPr lang="he-IL" sz="1200" kern="1200" dirty="0" smtClean="0">
                <a:solidFill>
                  <a:schemeClr val="tx1"/>
                </a:solidFill>
                <a:effectLst/>
                <a:latin typeface="+mn-lt"/>
                <a:ea typeface="+mn-ea"/>
                <a:cs typeface="+mn-cs"/>
              </a:rPr>
              <a:t>- כל פעם ישנה תזוזה אחת (ישנם כיוונים שונים כמובן), בדיוק כמו שב- </a:t>
            </a:r>
            <a:r>
              <a:rPr lang="en-US" sz="1200" kern="1200" dirty="0" smtClean="0">
                <a:solidFill>
                  <a:schemeClr val="tx1"/>
                </a:solidFill>
                <a:effectLst/>
                <a:latin typeface="+mn-lt"/>
                <a:ea typeface="+mn-ea"/>
                <a:cs typeface="+mn-cs"/>
              </a:rPr>
              <a:t>PUSH BUTTONS </a:t>
            </a:r>
            <a:r>
              <a:rPr lang="he-IL" sz="1200" kern="1200" dirty="0" err="1" smtClean="0">
                <a:solidFill>
                  <a:schemeClr val="tx1"/>
                </a:solidFill>
                <a:effectLst/>
                <a:latin typeface="+mn-lt"/>
                <a:ea typeface="+mn-ea"/>
                <a:cs typeface="+mn-cs"/>
              </a:rPr>
              <a:t>החומרתיים</a:t>
            </a:r>
            <a:r>
              <a:rPr lang="he-IL" sz="1200" kern="1200" dirty="0" smtClean="0">
                <a:solidFill>
                  <a:schemeClr val="tx1"/>
                </a:solidFill>
                <a:effectLst/>
                <a:latin typeface="+mn-lt"/>
                <a:ea typeface="+mn-ea"/>
                <a:cs typeface="+mn-cs"/>
              </a:rPr>
              <a:t> ישנה תזוזה אחת כל פעם בכל לחיצה.</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smtClean="0">
                <a:solidFill>
                  <a:schemeClr val="tx1"/>
                </a:solidFill>
                <a:effectLst/>
                <a:latin typeface="+mn-lt"/>
                <a:ea typeface="+mn-ea"/>
                <a:cs typeface="+mn-cs"/>
              </a:rPr>
              <a:t>הערות על העיגול</a:t>
            </a:r>
            <a:r>
              <a:rPr lang="he-IL" sz="1200" kern="1200" baseline="0" dirty="0" smtClean="0">
                <a:solidFill>
                  <a:schemeClr val="tx1"/>
                </a:solidFill>
                <a:effectLst/>
                <a:latin typeface="+mn-lt"/>
                <a:ea typeface="+mn-ea"/>
                <a:cs typeface="+mn-cs"/>
              </a:rPr>
              <a:t> של הרגיסטר:</a:t>
            </a:r>
            <a:endParaRPr lang="he-IL" sz="1200" kern="1200" dirty="0" smtClean="0">
              <a:solidFill>
                <a:schemeClr val="tx1"/>
              </a:solidFill>
              <a:effectLst/>
              <a:latin typeface="+mn-lt"/>
              <a:ea typeface="+mn-ea"/>
              <a:cs typeface="+mn-cs"/>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sz="1200" dirty="0" smtClean="0">
                <a:latin typeface="Arial"/>
                <a:cs typeface="Arial"/>
              </a:rPr>
              <a:t>1. choose a register for </a:t>
            </a:r>
            <a:r>
              <a:rPr lang="en-US" sz="1200" b="1" dirty="0" smtClean="0">
                <a:latin typeface="Arial"/>
                <a:cs typeface="Arial"/>
              </a:rPr>
              <a:t>left</a:t>
            </a:r>
            <a:r>
              <a:rPr lang="en-US" sz="1200" dirty="0" smtClean="0">
                <a:latin typeface="Arial"/>
                <a:cs typeface="Arial"/>
              </a:rPr>
              <a:t>/right/up/down movements</a:t>
            </a:r>
            <a:endParaRPr lang="he-IL" dirty="0" smtClean="0"/>
          </a:p>
          <a:p>
            <a:pPr algn="r" rtl="1"/>
            <a:endParaRPr lang="en-US" sz="1200" kern="1200" dirty="0" smtClean="0">
              <a:solidFill>
                <a:schemeClr val="tx1"/>
              </a:solidFill>
              <a:effectLst/>
              <a:latin typeface="+mn-lt"/>
              <a:ea typeface="+mn-ea"/>
              <a:cs typeface="+mn-cs"/>
            </a:endParaRPr>
          </a:p>
          <a:p>
            <a:pPr algn="just" rtl="0"/>
            <a:endParaRPr lang="he-IL" dirty="0"/>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17</a:t>
            </a:fld>
            <a:endParaRPr lang="he-IL"/>
          </a:p>
        </p:txBody>
      </p:sp>
    </p:spTree>
    <p:extLst>
      <p:ext uri="{BB962C8B-B14F-4D97-AF65-F5344CB8AC3E}">
        <p14:creationId xmlns:p14="http://schemas.microsoft.com/office/powerpoint/2010/main" val="3998668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en-US" sz="1200" dirty="0" smtClean="0">
                <a:latin typeface="Arial"/>
                <a:cs typeface="Arial"/>
              </a:rPr>
              <a:t>choosing a symbol replaces it with a white symbol for 12 </a:t>
            </a:r>
            <a:r>
              <a:rPr lang="en-US" sz="1200" dirty="0" err="1" smtClean="0">
                <a:latin typeface="Arial"/>
                <a:cs typeface="Arial"/>
              </a:rPr>
              <a:t>ms</a:t>
            </a:r>
            <a:r>
              <a:rPr lang="en-US" sz="1200" dirty="0" smtClean="0">
                <a:latin typeface="Arial"/>
                <a:cs typeface="Arial"/>
              </a:rPr>
              <a:t> </a:t>
            </a:r>
            <a:r>
              <a:rPr lang="he-IL" sz="1200" dirty="0" smtClean="0">
                <a:latin typeface="Arial"/>
                <a:cs typeface="Arial"/>
              </a:rPr>
              <a:t>: זמן שלוקח</a:t>
            </a:r>
            <a:r>
              <a:rPr lang="he-IL" sz="1200" baseline="0" dirty="0" smtClean="0">
                <a:latin typeface="Arial"/>
                <a:cs typeface="Arial"/>
              </a:rPr>
              <a:t> לצייר </a:t>
            </a:r>
            <a:r>
              <a:rPr lang="en-US" sz="1200" dirty="0" smtClean="0">
                <a:latin typeface="Arial"/>
                <a:cs typeface="Arial"/>
              </a:rPr>
              <a:t>frame</a:t>
            </a:r>
            <a:r>
              <a:rPr lang="he-IL" sz="1200" dirty="0" smtClean="0">
                <a:latin typeface="Arial"/>
                <a:cs typeface="Arial"/>
              </a:rPr>
              <a:t> שלם: שעון ה</a:t>
            </a:r>
            <a:r>
              <a:rPr lang="en-US" sz="1200" dirty="0" smtClean="0">
                <a:latin typeface="Arial"/>
                <a:cs typeface="Arial"/>
              </a:rPr>
              <a:t>VESA</a:t>
            </a:r>
            <a:r>
              <a:rPr lang="he-IL" sz="1200" dirty="0" smtClean="0">
                <a:latin typeface="Arial"/>
                <a:cs typeface="Arial"/>
              </a:rPr>
              <a:t> (</a:t>
            </a:r>
            <a:r>
              <a:rPr lang="en-US" sz="1200" dirty="0" smtClean="0">
                <a:latin typeface="Arial"/>
                <a:cs typeface="Arial"/>
              </a:rPr>
              <a:t>(pixel </a:t>
            </a:r>
            <a:r>
              <a:rPr lang="en-US" sz="1200" dirty="0" err="1" smtClean="0">
                <a:latin typeface="Arial"/>
                <a:cs typeface="Arial"/>
              </a:rPr>
              <a:t>clk</a:t>
            </a:r>
            <a:r>
              <a:rPr lang="he-IL" sz="1200" dirty="0" smtClean="0">
                <a:latin typeface="Arial"/>
                <a:cs typeface="Arial"/>
              </a:rPr>
              <a:t> עובד בתדר </a:t>
            </a:r>
            <a:r>
              <a:rPr lang="en-US" sz="1200" dirty="0" smtClean="0">
                <a:latin typeface="Arial"/>
                <a:cs typeface="Arial"/>
              </a:rPr>
              <a:t>40Mhz</a:t>
            </a:r>
            <a:r>
              <a:rPr lang="he-IL" sz="1200" dirty="0" smtClean="0">
                <a:latin typeface="Arial"/>
                <a:cs typeface="Arial"/>
              </a:rPr>
              <a:t> והתצוגה</a:t>
            </a:r>
            <a:r>
              <a:rPr lang="he-IL" sz="1200" baseline="0" dirty="0" smtClean="0">
                <a:latin typeface="Arial"/>
                <a:cs typeface="Arial"/>
              </a:rPr>
              <a:t> היא </a:t>
            </a:r>
            <a:r>
              <a:rPr lang="en-US" sz="1200" baseline="0" dirty="0" smtClean="0">
                <a:latin typeface="Arial"/>
                <a:cs typeface="Arial"/>
              </a:rPr>
              <a:t>800*600</a:t>
            </a:r>
            <a:r>
              <a:rPr lang="he-IL" sz="1200" dirty="0" smtClean="0">
                <a:latin typeface="Arial"/>
                <a:cs typeface="Arial"/>
              </a:rPr>
              <a:t> פיקסלים לכן</a:t>
            </a:r>
            <a:r>
              <a:rPr lang="he-IL" sz="1200" baseline="0" dirty="0" smtClean="0">
                <a:latin typeface="Arial"/>
                <a:cs typeface="Arial"/>
              </a:rPr>
              <a:t> דרוש בקירוב כ</a:t>
            </a:r>
            <a:r>
              <a:rPr lang="en-US" sz="1200" baseline="0" dirty="0" smtClean="0">
                <a:latin typeface="Arial"/>
                <a:cs typeface="Arial"/>
              </a:rPr>
              <a:t>12msec</a:t>
            </a:r>
            <a:r>
              <a:rPr lang="he-IL" sz="1200" baseline="0" dirty="0" smtClean="0">
                <a:latin typeface="Arial"/>
                <a:cs typeface="Arial"/>
              </a:rPr>
              <a:t> לצייר </a:t>
            </a:r>
            <a:r>
              <a:rPr lang="en-US" sz="1200" baseline="0" dirty="0" smtClean="0">
                <a:latin typeface="Arial"/>
                <a:cs typeface="Arial"/>
              </a:rPr>
              <a:t>frame</a:t>
            </a:r>
            <a:r>
              <a:rPr lang="he-IL" sz="1200" baseline="0" dirty="0" smtClean="0">
                <a:latin typeface="Arial"/>
                <a:cs typeface="Arial"/>
              </a:rPr>
              <a:t> שלם.</a:t>
            </a:r>
            <a:endParaRPr lang="he-IL" dirty="0"/>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18</a:t>
            </a:fld>
            <a:endParaRPr lang="he-IL"/>
          </a:p>
        </p:txBody>
      </p:sp>
    </p:spTree>
    <p:extLst>
      <p:ext uri="{BB962C8B-B14F-4D97-AF65-F5344CB8AC3E}">
        <p14:creationId xmlns:p14="http://schemas.microsoft.com/office/powerpoint/2010/main" val="805864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marR="0" indent="-228600" algn="just" defTabSz="914400" rtl="0" eaLnBrk="1" fontAlgn="auto" latinLnBrk="0" hangingPunct="1">
              <a:lnSpc>
                <a:spcPct val="100000"/>
              </a:lnSpc>
              <a:spcBef>
                <a:spcPts val="0"/>
              </a:spcBef>
              <a:spcAft>
                <a:spcPts val="0"/>
              </a:spcAft>
              <a:buClrTx/>
              <a:buSzTx/>
              <a:buFontTx/>
              <a:buAutoNum type="arabicPeriod"/>
              <a:tabLst/>
              <a:defRPr/>
            </a:pPr>
            <a:r>
              <a:rPr lang="en-US" sz="1200" dirty="0" smtClean="0">
                <a:latin typeface="Arial"/>
                <a:cs typeface="Arial"/>
              </a:rPr>
              <a:t>Leave the main menu- saves the current frame (located in ram) and make a black symbols screen. Replace screen with white symbols for 12ms.</a:t>
            </a:r>
            <a:endParaRPr lang="he-IL" dirty="0" smtClean="0"/>
          </a:p>
          <a:p>
            <a:r>
              <a:rPr lang="he-IL" sz="1200" kern="1200" dirty="0" smtClean="0">
                <a:solidFill>
                  <a:schemeClr val="tx1"/>
                </a:solidFill>
                <a:effectLst/>
                <a:latin typeface="+mn-lt"/>
                <a:ea typeface="+mn-ea"/>
                <a:cs typeface="+mn-cs"/>
              </a:rPr>
              <a:t>הערות על ה"אנימציה" של כניסה לתפריט ויציאה ממנו יכולה להיות יותר נעימה למשתמש ולא סתם מסך שחור. נדבר על זה בזמן המצגת עצמה, זה תלוי כיצד צחי יתאקלם בפרויקט.</a:t>
            </a:r>
          </a:p>
          <a:p>
            <a:pPr marL="0" marR="0" indent="0" algn="just" defTabSz="914400" rtl="0" eaLnBrk="1" fontAlgn="auto" latinLnBrk="0" hangingPunct="1">
              <a:lnSpc>
                <a:spcPct val="100000"/>
              </a:lnSpc>
              <a:spcBef>
                <a:spcPts val="0"/>
              </a:spcBef>
              <a:spcAft>
                <a:spcPts val="0"/>
              </a:spcAft>
              <a:buClrTx/>
              <a:buSzTx/>
              <a:buFontTx/>
              <a:buNone/>
              <a:tabLst/>
              <a:defRPr/>
            </a:pPr>
            <a:r>
              <a:rPr lang="en-US" dirty="0" smtClean="0"/>
              <a:t>2. </a:t>
            </a:r>
            <a:r>
              <a:rPr lang="en-US" sz="1200" dirty="0" smtClean="0">
                <a:latin typeface="Arial"/>
                <a:cs typeface="Arial"/>
              </a:rPr>
              <a:t>Enter the main menu- loads the last</a:t>
            </a:r>
            <a:r>
              <a:rPr lang="en-US" dirty="0" smtClean="0">
                <a:latin typeface="Arial"/>
                <a:cs typeface="Arial"/>
              </a:rPr>
              <a:t> frame</a:t>
            </a:r>
            <a:endParaRPr lang="he-IL" dirty="0" smtClean="0"/>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19</a:t>
            </a:fld>
            <a:endParaRPr lang="he-IL"/>
          </a:p>
        </p:txBody>
      </p:sp>
    </p:spTree>
    <p:extLst>
      <p:ext uri="{BB962C8B-B14F-4D97-AF65-F5344CB8AC3E}">
        <p14:creationId xmlns:p14="http://schemas.microsoft.com/office/powerpoint/2010/main" val="1589408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2</a:t>
            </a:fld>
            <a:endParaRPr lang="he-IL"/>
          </a:p>
        </p:txBody>
      </p:sp>
    </p:spTree>
    <p:extLst>
      <p:ext uri="{BB962C8B-B14F-4D97-AF65-F5344CB8AC3E}">
        <p14:creationId xmlns:p14="http://schemas.microsoft.com/office/powerpoint/2010/main" val="2034408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20</a:t>
            </a:fld>
            <a:endParaRPr lang="he-IL"/>
          </a:p>
        </p:txBody>
      </p:sp>
    </p:spTree>
    <p:extLst>
      <p:ext uri="{BB962C8B-B14F-4D97-AF65-F5344CB8AC3E}">
        <p14:creationId xmlns:p14="http://schemas.microsoft.com/office/powerpoint/2010/main" val="3846069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תזכורת:</a:t>
            </a:r>
          </a:p>
          <a:p>
            <a:pPr algn="r" rtl="1"/>
            <a:r>
              <a:rPr lang="he-IL" baseline="0" dirty="0" smtClean="0"/>
              <a:t>ביצוע שינויים על גבי מסך תוך כדי יצירת התמונה ללא צורך בשמירת פריים שלם, אלא רק את שינוים מהקודם.</a:t>
            </a:r>
          </a:p>
          <a:p>
            <a:pPr algn="r" rtl="1"/>
            <a:r>
              <a:rPr lang="he-IL" baseline="0" dirty="0" smtClean="0"/>
              <a:t>משתמשים בתשתית של פרויקט קודם.</a:t>
            </a:r>
          </a:p>
          <a:p>
            <a:pPr algn="r" rtl="1"/>
            <a:r>
              <a:rPr lang="he-IL" baseline="0" dirty="0" smtClean="0"/>
              <a:t>התקשורת החיצונית בין המערכת למחשב תבוצע באמצעות פרוטוקול </a:t>
            </a:r>
            <a:r>
              <a:rPr lang="en-US" baseline="0" dirty="0" smtClean="0"/>
              <a:t>UART</a:t>
            </a:r>
            <a:r>
              <a:rPr lang="he-IL" baseline="0" dirty="0" smtClean="0"/>
              <a:t> </a:t>
            </a:r>
          </a:p>
          <a:p>
            <a:pPr algn="r" rtl="1"/>
            <a:r>
              <a:rPr lang="he-IL" baseline="0" dirty="0" smtClean="0"/>
              <a:t>התקשורת בין הבלוקים הפנימיים תבוצע בהתאם לפרוטוקול </a:t>
            </a:r>
            <a:r>
              <a:rPr lang="en-US" baseline="0" dirty="0" smtClean="0"/>
              <a:t>WISHBONE</a:t>
            </a:r>
            <a:endParaRPr lang="he-IL" baseline="0" dirty="0" smtClean="0"/>
          </a:p>
          <a:p>
            <a:pPr algn="r" rtl="1"/>
            <a:r>
              <a:rPr lang="he-IL" baseline="0" dirty="0" smtClean="0"/>
              <a:t>כל הבלוקים עובדים בתדר של 100 </a:t>
            </a:r>
            <a:r>
              <a:rPr lang="en-US" baseline="0" dirty="0" smtClean="0"/>
              <a:t>MHz</a:t>
            </a:r>
            <a:r>
              <a:rPr lang="he-IL" baseline="0" dirty="0" smtClean="0"/>
              <a:t> למעט ה</a:t>
            </a:r>
            <a:r>
              <a:rPr lang="en-US" baseline="0" dirty="0" err="1" smtClean="0"/>
              <a:t>Vesa</a:t>
            </a:r>
            <a:endParaRPr lang="en-US" dirty="0" smtClean="0"/>
          </a:p>
          <a:p>
            <a:endParaRPr lang="he-IL" dirty="0"/>
          </a:p>
        </p:txBody>
      </p:sp>
      <p:sp>
        <p:nvSpPr>
          <p:cNvPr id="4" name="Slide Number Placeholder 3"/>
          <p:cNvSpPr>
            <a:spLocks noGrp="1"/>
          </p:cNvSpPr>
          <p:nvPr>
            <p:ph type="sldNum" sz="quarter" idx="10"/>
          </p:nvPr>
        </p:nvSpPr>
        <p:spPr/>
        <p:txBody>
          <a:bodyPr/>
          <a:lstStyle/>
          <a:p>
            <a:fld id="{A255F7D0-9C99-410E-9944-0A0A08B62698}" type="slidenum">
              <a:rPr lang="he-IL" smtClean="0"/>
              <a:pPr/>
              <a:t>3</a:t>
            </a:fld>
            <a:endParaRPr lang="he-IL"/>
          </a:p>
        </p:txBody>
      </p:sp>
    </p:spTree>
    <p:extLst>
      <p:ext uri="{BB962C8B-B14F-4D97-AF65-F5344CB8AC3E}">
        <p14:creationId xmlns:p14="http://schemas.microsoft.com/office/powerpoint/2010/main" val="151346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4</a:t>
            </a:fld>
            <a:endParaRPr lang="he-IL"/>
          </a:p>
        </p:txBody>
      </p:sp>
    </p:spTree>
    <p:extLst>
      <p:ext uri="{BB962C8B-B14F-4D97-AF65-F5344CB8AC3E}">
        <p14:creationId xmlns:p14="http://schemas.microsoft.com/office/powerpoint/2010/main" val="3819905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200" kern="1200" dirty="0" smtClean="0">
                <a:solidFill>
                  <a:schemeClr val="tx1"/>
                </a:solidFill>
                <a:effectLst/>
                <a:latin typeface="+mn-lt"/>
                <a:ea typeface="+mn-ea"/>
                <a:cs typeface="+mn-cs"/>
              </a:rPr>
              <a:t>הסימבולים שעלו לצג בהתחלה לא ישתנו תוך כדי עבודה כדי לא לסבך את הפרויקט בשלב זה. לכן לא מעניין הקטע של שליחת רק שינויים. לאחר האתחול יש מצב יציב של הרבה סימבולים על הצג. כעת נותר רק לנווט בין הסימבולים, כאשר ה"ציור" של הסמן הוא ע"י החומרה בלבד, אין יותר שליחת מידע על הסימבולים ע"י התוכנה, יש רק שליחת תזוזות של המפסקים למטרות </a:t>
            </a:r>
            <a:r>
              <a:rPr lang="en-US" sz="1200" kern="1200" dirty="0" smtClean="0">
                <a:solidFill>
                  <a:schemeClr val="tx1"/>
                </a:solidFill>
                <a:effectLst/>
                <a:latin typeface="+mn-lt"/>
                <a:ea typeface="+mn-ea"/>
                <a:cs typeface="+mn-cs"/>
              </a:rPr>
              <a:t> DEBUG </a:t>
            </a:r>
            <a:r>
              <a:rPr lang="he-IL" sz="1200" kern="1200" dirty="0" smtClean="0">
                <a:solidFill>
                  <a:schemeClr val="tx1"/>
                </a:solidFill>
                <a:effectLst/>
                <a:latin typeface="+mn-lt"/>
                <a:ea typeface="+mn-ea"/>
                <a:cs typeface="+mn-cs"/>
              </a:rPr>
              <a:t>ע"י התוכנה.</a:t>
            </a:r>
            <a:endParaRPr lang="he-IL" dirty="0"/>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5</a:t>
            </a:fld>
            <a:endParaRPr lang="he-IL"/>
          </a:p>
        </p:txBody>
      </p:sp>
    </p:spTree>
    <p:extLst>
      <p:ext uri="{BB962C8B-B14F-4D97-AF65-F5344CB8AC3E}">
        <p14:creationId xmlns:p14="http://schemas.microsoft.com/office/powerpoint/2010/main" val="1061361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6</a:t>
            </a:fld>
            <a:endParaRPr lang="he-IL"/>
          </a:p>
        </p:txBody>
      </p:sp>
    </p:spTree>
    <p:extLst>
      <p:ext uri="{BB962C8B-B14F-4D97-AF65-F5344CB8AC3E}">
        <p14:creationId xmlns:p14="http://schemas.microsoft.com/office/powerpoint/2010/main" val="1701918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smtClean="0"/>
              <a:t>בהתחלה</a:t>
            </a:r>
            <a:r>
              <a:rPr lang="he-IL" baseline="0" dirty="0" smtClean="0"/>
              <a:t> נציג מה מבנה הפקודה שלנו</a:t>
            </a:r>
            <a:r>
              <a:rPr lang="he-IL" u="sng" baseline="0" dirty="0" smtClean="0">
                <a:solidFill>
                  <a:srgbClr val="FF0000"/>
                </a:solidFill>
              </a:rPr>
              <a:t>:</a:t>
            </a:r>
          </a:p>
          <a:p>
            <a:pPr algn="r" rtl="1"/>
            <a:r>
              <a:rPr lang="he-IL" u="none" baseline="0" dirty="0" smtClean="0">
                <a:solidFill>
                  <a:srgbClr val="FF0000"/>
                </a:solidFill>
              </a:rPr>
              <a:t>0/1- האם להוסיף או להוריד את הסמל ממקום </a:t>
            </a:r>
            <a:r>
              <a:rPr lang="en-US" u="none" baseline="0" dirty="0" smtClean="0">
                <a:solidFill>
                  <a:srgbClr val="FF0000"/>
                </a:solidFill>
              </a:rPr>
              <a:t>X,Y</a:t>
            </a:r>
            <a:r>
              <a:rPr lang="he-IL" u="none" baseline="0" dirty="0" smtClean="0">
                <a:solidFill>
                  <a:srgbClr val="FF0000"/>
                </a:solidFill>
              </a:rPr>
              <a:t> במסך.</a:t>
            </a:r>
          </a:p>
          <a:p>
            <a:pPr algn="r" rtl="1"/>
            <a:r>
              <a:rPr lang="he-IL" u="none" baseline="0" dirty="0" smtClean="0">
                <a:solidFill>
                  <a:srgbClr val="FF0000"/>
                </a:solidFill>
              </a:rPr>
              <a:t>כתובת הביט הראשון של הסמל ב</a:t>
            </a:r>
            <a:r>
              <a:rPr lang="en-US" u="none" baseline="0" dirty="0" smtClean="0">
                <a:solidFill>
                  <a:srgbClr val="FF0000"/>
                </a:solidFill>
              </a:rPr>
              <a:t>SDRAM</a:t>
            </a:r>
            <a:endParaRPr lang="he-IL" u="none" baseline="0" dirty="0" smtClean="0">
              <a:solidFill>
                <a:srgbClr val="FF0000"/>
              </a:solidFill>
            </a:endParaRPr>
          </a:p>
          <a:p>
            <a:pPr algn="r" rtl="1"/>
            <a:r>
              <a:rPr lang="he-IL" u="none" baseline="0" dirty="0" smtClean="0">
                <a:solidFill>
                  <a:srgbClr val="FF0000"/>
                </a:solidFill>
              </a:rPr>
              <a:t>מיקום במסך בציר </a:t>
            </a:r>
            <a:r>
              <a:rPr lang="en-US" u="none" baseline="0" dirty="0" smtClean="0">
                <a:solidFill>
                  <a:srgbClr val="FF0000"/>
                </a:solidFill>
              </a:rPr>
              <a:t>X</a:t>
            </a:r>
            <a:r>
              <a:rPr lang="he-IL" u="none" baseline="0" dirty="0" smtClean="0">
                <a:solidFill>
                  <a:srgbClr val="FF0000"/>
                </a:solidFill>
              </a:rPr>
              <a:t> (5 ביט כי יש 20 סמלים בציר </a:t>
            </a:r>
            <a:r>
              <a:rPr lang="en-US" u="none" baseline="0" dirty="0" smtClean="0">
                <a:solidFill>
                  <a:srgbClr val="FF0000"/>
                </a:solidFill>
              </a:rPr>
              <a:t>X</a:t>
            </a:r>
            <a:r>
              <a:rPr lang="he-IL" u="none" baseline="0" dirty="0" smtClean="0">
                <a:solidFill>
                  <a:srgbClr val="FF0000"/>
                </a:solidFill>
              </a:rPr>
              <a:t>)</a:t>
            </a:r>
          </a:p>
          <a:p>
            <a:pPr algn="r" rtl="1"/>
            <a:r>
              <a:rPr lang="he-IL" u="none" baseline="0" dirty="0" smtClean="0">
                <a:solidFill>
                  <a:srgbClr val="FF0000"/>
                </a:solidFill>
              </a:rPr>
              <a:t>מיקום במסך בציר </a:t>
            </a:r>
            <a:r>
              <a:rPr lang="en-US" u="none" baseline="0" dirty="0" smtClean="0">
                <a:solidFill>
                  <a:srgbClr val="FF0000"/>
                </a:solidFill>
              </a:rPr>
              <a:t>Y</a:t>
            </a:r>
            <a:r>
              <a:rPr lang="he-IL" u="none" baseline="0" dirty="0" smtClean="0">
                <a:solidFill>
                  <a:srgbClr val="FF0000"/>
                </a:solidFill>
              </a:rPr>
              <a:t> (4 ביט כי יש 15 סמלים בציר </a:t>
            </a:r>
            <a:r>
              <a:rPr lang="en-US" u="none" baseline="0" dirty="0" smtClean="0">
                <a:solidFill>
                  <a:srgbClr val="FF0000"/>
                </a:solidFill>
              </a:rPr>
              <a:t>X</a:t>
            </a:r>
            <a:r>
              <a:rPr lang="he-IL" u="none" baseline="0" dirty="0" smtClean="0">
                <a:solidFill>
                  <a:srgbClr val="FF0000"/>
                </a:solidFill>
              </a:rPr>
              <a:t>)</a:t>
            </a:r>
          </a:p>
          <a:p>
            <a:endParaRPr lang="he-IL" dirty="0"/>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7</a:t>
            </a:fld>
            <a:endParaRPr lang="he-IL"/>
          </a:p>
        </p:txBody>
      </p:sp>
    </p:spTree>
    <p:extLst>
      <p:ext uri="{BB962C8B-B14F-4D97-AF65-F5344CB8AC3E}">
        <p14:creationId xmlns:p14="http://schemas.microsoft.com/office/powerpoint/2010/main" val="770865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2/3 </a:t>
            </a:r>
          </a:p>
          <a:p>
            <a:r>
              <a:rPr lang="he-IL" dirty="0" smtClean="0"/>
              <a:t>2-האם נכנס או עזב את התפריט</a:t>
            </a:r>
            <a:r>
              <a:rPr lang="he-IL" baseline="0" dirty="0" smtClean="0"/>
              <a:t> הראשי(לשמור את מצב ה</a:t>
            </a:r>
            <a:r>
              <a:rPr lang="en-US" baseline="0" dirty="0" smtClean="0"/>
              <a:t>Ram</a:t>
            </a:r>
            <a:r>
              <a:rPr lang="he-IL" baseline="0" dirty="0" smtClean="0"/>
              <a:t> ולכתוב לרגיסטר 0 נכנס, או 1 עזב</a:t>
            </a:r>
          </a:p>
          <a:p>
            <a:r>
              <a:rPr lang="he-IL" baseline="0" dirty="0" smtClean="0"/>
              <a:t>3-לבחור סימבול-לגרום להחלפת סימבול ללבן למשך </a:t>
            </a:r>
            <a:r>
              <a:rPr lang="en-US" baseline="0" dirty="0" smtClean="0"/>
              <a:t>100ns</a:t>
            </a:r>
            <a:endParaRPr lang="he-IL" dirty="0"/>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8</a:t>
            </a:fld>
            <a:endParaRPr lang="he-IL"/>
          </a:p>
        </p:txBody>
      </p:sp>
    </p:spTree>
    <p:extLst>
      <p:ext uri="{BB962C8B-B14F-4D97-AF65-F5344CB8AC3E}">
        <p14:creationId xmlns:p14="http://schemas.microsoft.com/office/powerpoint/2010/main" val="2938228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a:latin typeface="Calibri"/>
              </a:rPr>
              <a:t>chunk of commands to the FPGA:</a:t>
            </a:r>
          </a:p>
          <a:p>
            <a:pPr algn="l" rtl="0"/>
            <a:r>
              <a:rPr lang="en-US">
                <a:latin typeface="Calibri"/>
              </a:rPr>
              <a:t>Initializing the RAM inside the Symbol Generator block with zeros. Because the RAM reflects the 300-symbols on the screen, the initial value should be zeros, which are black symbols.</a:t>
            </a:r>
            <a:endParaRPr lang="he-IL">
              <a:latin typeface="Calibri"/>
            </a:endParaRPr>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9</a:t>
            </a:fld>
            <a:endParaRPr lang="he-IL"/>
          </a:p>
        </p:txBody>
      </p:sp>
    </p:spTree>
    <p:extLst>
      <p:ext uri="{BB962C8B-B14F-4D97-AF65-F5344CB8AC3E}">
        <p14:creationId xmlns:p14="http://schemas.microsoft.com/office/powerpoint/2010/main" val="871342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he-IL" dirty="0"/>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ערוך סגנון כותרת משנה של תבנית בסיס</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12/31/2014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811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dirty="0"/>
              <a:t>ערוך סגנונות טקסט של תבנית בסיס</a:t>
            </a:r>
          </a:p>
          <a:p>
            <a:pPr lvl="1"/>
            <a:r>
              <a:rPr lang="he-IL" dirty="0"/>
              <a:t>רמה שניה</a:t>
            </a:r>
          </a:p>
          <a:p>
            <a:pPr lvl="2"/>
            <a:r>
              <a:rPr lang="he-IL" dirty="0"/>
              <a:t>רמה שלישית</a:t>
            </a:r>
          </a:p>
          <a:p>
            <a:pPr lvl="3"/>
            <a:r>
              <a:rPr lang="he-IL" dirty="0"/>
              <a:t>רמה רביעית</a:t>
            </a:r>
          </a:p>
          <a:p>
            <a:pPr lvl="4"/>
            <a:r>
              <a:rPr lang="he-IL" dirty="0"/>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12/31/2014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1352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he-IL" dirty="0"/>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he-IL" dirty="0"/>
              <a:t>ערוך סגנונות טקסט של תבנית בסיס</a:t>
            </a:r>
          </a:p>
          <a:p>
            <a:pPr lvl="1"/>
            <a:r>
              <a:rPr lang="he-IL" dirty="0"/>
              <a:t>רמה שניה</a:t>
            </a:r>
          </a:p>
          <a:p>
            <a:pPr lvl="2"/>
            <a:r>
              <a:rPr lang="he-IL" dirty="0"/>
              <a:t>רמה שלישית</a:t>
            </a:r>
          </a:p>
          <a:p>
            <a:pPr lvl="3"/>
            <a:r>
              <a:rPr lang="he-IL" dirty="0"/>
              <a:t>רמה רביעית</a:t>
            </a:r>
          </a:p>
          <a:p>
            <a:pPr lvl="4"/>
            <a:r>
              <a:rPr lang="he-IL" dirty="0"/>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12/31/2014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7827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dirty="0"/>
              <a:t>ערוך סגנונות טקסט של תבנית בסיס</a:t>
            </a:r>
          </a:p>
          <a:p>
            <a:pPr lvl="1"/>
            <a:r>
              <a:rPr lang="he-IL" dirty="0"/>
              <a:t>רמה שניה</a:t>
            </a:r>
          </a:p>
          <a:p>
            <a:pPr lvl="2"/>
            <a:r>
              <a:rPr lang="he-IL" dirty="0"/>
              <a:t>רמה שלישית</a:t>
            </a:r>
          </a:p>
          <a:p>
            <a:pPr lvl="3"/>
            <a:r>
              <a:rPr lang="he-IL" dirty="0"/>
              <a:t>רמה רביעית</a:t>
            </a:r>
          </a:p>
          <a:p>
            <a:pPr lvl="4"/>
            <a:r>
              <a:rPr lang="he-IL" dirty="0"/>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12/31/2014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3374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he-IL" dirty="0"/>
              <a:t>לחץ כדי לערוך סגנון כותרת של תבנית בסיס</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dirty="0"/>
              <a:t>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smtClean="0"/>
              <a:pPr/>
              <a:t>12/31/2014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986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לחץ כדי לערוך סגנון כותרת של תבנית בסיס</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he-IL" dirty="0"/>
              <a:t>ערוך סגנונות טקסט של תבנית בסיס</a:t>
            </a:r>
          </a:p>
          <a:p>
            <a:pPr lvl="1"/>
            <a:r>
              <a:rPr lang="he-IL" dirty="0"/>
              <a:t>רמה שניה</a:t>
            </a:r>
          </a:p>
          <a:p>
            <a:pPr lvl="2"/>
            <a:r>
              <a:rPr lang="he-IL" dirty="0"/>
              <a:t>רמה שלישית</a:t>
            </a:r>
          </a:p>
          <a:p>
            <a:pPr lvl="3"/>
            <a:r>
              <a:rPr lang="he-IL" dirty="0"/>
              <a:t>רמה רביעית</a:t>
            </a:r>
          </a:p>
          <a:p>
            <a:pPr lvl="4"/>
            <a:r>
              <a:rPr lang="he-IL" dirty="0"/>
              <a:t>רמה חמישית</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he-IL" dirty="0"/>
              <a:t>ערוך סגנונות טקסט של תבנית בסיס</a:t>
            </a:r>
          </a:p>
          <a:p>
            <a:pPr lvl="1"/>
            <a:r>
              <a:rPr lang="he-IL" dirty="0"/>
              <a:t>רמה שניה</a:t>
            </a:r>
          </a:p>
          <a:p>
            <a:pPr lvl="2"/>
            <a:r>
              <a:rPr lang="he-IL" dirty="0"/>
              <a:t>רמה שלישית</a:t>
            </a:r>
          </a:p>
          <a:p>
            <a:pPr lvl="3"/>
            <a:r>
              <a:rPr lang="he-IL" dirty="0"/>
              <a:t>רמה רביעית</a:t>
            </a:r>
          </a:p>
          <a:p>
            <a:pPr lvl="4"/>
            <a:r>
              <a:rPr lang="he-IL" dirty="0"/>
              <a:t>רמה חמישית</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12/31/2014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043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he-IL" dirty="0"/>
              <a:t>לחץ כדי לערוך סגנון כותרת של תבנית בסיס</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dirty="0"/>
              <a:t>ערוך סגנונות טקסט של תבנית בסיס</a:t>
            </a:r>
          </a:p>
        </p:txBody>
      </p:sp>
      <p:sp>
        <p:nvSpPr>
          <p:cNvPr id="4" name="Content Placeholder 3"/>
          <p:cNvSpPr>
            <a:spLocks noGrp="1"/>
          </p:cNvSpPr>
          <p:nvPr>
            <p:ph sz="half" idx="2"/>
          </p:nvPr>
        </p:nvSpPr>
        <p:spPr>
          <a:xfrm>
            <a:off x="839788" y="2505075"/>
            <a:ext cx="5157787" cy="3684588"/>
          </a:xfrm>
        </p:spPr>
        <p:txBody>
          <a:bodyPr/>
          <a:lstStyle/>
          <a:p>
            <a:pPr lvl="0"/>
            <a:r>
              <a:rPr lang="he-IL" dirty="0"/>
              <a:t>ערוך סגנונות טקסט של תבנית בסיס</a:t>
            </a:r>
          </a:p>
          <a:p>
            <a:pPr lvl="1"/>
            <a:r>
              <a:rPr lang="he-IL" dirty="0"/>
              <a:t>רמה שניה</a:t>
            </a:r>
          </a:p>
          <a:p>
            <a:pPr lvl="2"/>
            <a:r>
              <a:rPr lang="he-IL" dirty="0"/>
              <a:t>רמה שלישית</a:t>
            </a:r>
          </a:p>
          <a:p>
            <a:pPr lvl="3"/>
            <a:r>
              <a:rPr lang="he-IL" dirty="0"/>
              <a:t>רמה רביעית</a:t>
            </a:r>
          </a:p>
          <a:p>
            <a:pPr lvl="4"/>
            <a:r>
              <a:rPr lang="he-IL" dirty="0"/>
              <a:t>רמה חמישית</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dirty="0"/>
              <a:t>ערוך סגנונות טקסט של תבנית בסיס</a:t>
            </a:r>
          </a:p>
        </p:txBody>
      </p:sp>
      <p:sp>
        <p:nvSpPr>
          <p:cNvPr id="6" name="Content Placeholder 5"/>
          <p:cNvSpPr>
            <a:spLocks noGrp="1"/>
          </p:cNvSpPr>
          <p:nvPr>
            <p:ph sz="quarter" idx="4"/>
          </p:nvPr>
        </p:nvSpPr>
        <p:spPr>
          <a:xfrm>
            <a:off x="6172200" y="2505075"/>
            <a:ext cx="5183188" cy="3684588"/>
          </a:xfrm>
        </p:spPr>
        <p:txBody>
          <a:bodyPr/>
          <a:lstStyle/>
          <a:p>
            <a:pPr lvl="0"/>
            <a:r>
              <a:rPr lang="he-IL" dirty="0"/>
              <a:t>ערוך סגנונות טקסט של תבנית בסיס</a:t>
            </a:r>
          </a:p>
          <a:p>
            <a:pPr lvl="1"/>
            <a:r>
              <a:rPr lang="he-IL" dirty="0"/>
              <a:t>רמה שניה</a:t>
            </a:r>
          </a:p>
          <a:p>
            <a:pPr lvl="2"/>
            <a:r>
              <a:rPr lang="he-IL" dirty="0"/>
              <a:t>רמה שלישית</a:t>
            </a:r>
          </a:p>
          <a:p>
            <a:pPr lvl="3"/>
            <a:r>
              <a:rPr lang="he-IL" dirty="0"/>
              <a:t>רמה רביעית</a:t>
            </a:r>
          </a:p>
          <a:p>
            <a:pPr lvl="4"/>
            <a:r>
              <a:rPr lang="he-IL" dirty="0"/>
              <a:t>רמה חמישית</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12/31/2014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9527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12/31/2014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912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12/31/2014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4493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dirty="0"/>
              <a:t>לחץ כדי לערוך סגנון כותרת של תבנית בסיס</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dirty="0"/>
              <a:t>ערוך סגנונות טקסט של תבנית בסיס</a:t>
            </a:r>
          </a:p>
          <a:p>
            <a:pPr lvl="1"/>
            <a:r>
              <a:rPr lang="he-IL" dirty="0"/>
              <a:t>רמה שניה</a:t>
            </a:r>
          </a:p>
          <a:p>
            <a:pPr lvl="2"/>
            <a:r>
              <a:rPr lang="he-IL" dirty="0"/>
              <a:t>רמה שלישית</a:t>
            </a:r>
          </a:p>
          <a:p>
            <a:pPr lvl="3"/>
            <a:r>
              <a:rPr lang="he-IL" dirty="0"/>
              <a:t>רמה רביעית</a:t>
            </a:r>
          </a:p>
          <a:p>
            <a:pPr lvl="4"/>
            <a:r>
              <a:rPr lang="he-IL" dirty="0"/>
              <a:t>רמה חמישית</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dirty="0"/>
              <a:t>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12/31/2014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9266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dirty="0"/>
              <a:t>לחץ כדי לערוך סגנון כותרת של תבנית בסיס</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dirty="0"/>
              <a:t>לחץ על הסמל כדי להוסיף תמונה</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dirty="0"/>
              <a:t>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12/31/2014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0317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e-IL" dirty="0"/>
              <a:t>לחץ כדי לערוך סגנון כותרת של תבנית בסיס</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12/31/2014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3991725"/>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jpe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5.xml"/><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jpe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jpe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5.jpe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5.jpe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32.jpe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5.jpeg"/><Relationship Id="rId7" Type="http://schemas.openxmlformats.org/officeDocument/2006/relationships/image" Target="../media/image29.png"/><Relationship Id="rId12"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36.png"/><Relationship Id="rId5" Type="http://schemas.openxmlformats.org/officeDocument/2006/relationships/image" Target="../media/image26.png"/><Relationship Id="rId10" Type="http://schemas.openxmlformats.org/officeDocument/2006/relationships/image" Target="../media/image32.jpeg"/><Relationship Id="rId4" Type="http://schemas.openxmlformats.org/officeDocument/2006/relationships/image" Target="../media/image24.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10"/>
          <p:cNvSpPr>
            <a:spLocks noGrp="1"/>
          </p:cNvSpPr>
          <p:nvPr>
            <p:ph type="ctrTitle"/>
          </p:nvPr>
        </p:nvSpPr>
        <p:spPr>
          <a:xfrm>
            <a:off x="3708133" y="615697"/>
            <a:ext cx="6749699" cy="861774"/>
          </a:xfrm>
          <a:prstGeom prst="rect">
            <a:avLst/>
          </a:prstGeom>
          <a:noFill/>
        </p:spPr>
        <p:txBody>
          <a:bodyPr wrap="square" lIns="91440" tIns="45720" rIns="91440" bIns="45720">
            <a:spAutoFit/>
          </a:bodyPr>
          <a:lstStyle/>
          <a:p>
            <a:pPr algn="l"/>
            <a:r>
              <a:rPr lang="en-US" sz="5000" b="1" dirty="0">
                <a:solidFill>
                  <a:schemeClr val="tx2"/>
                </a:solidFill>
                <a:latin typeface="Times New Roman" panose="02020603050405020304" pitchFamily="18" charset="0"/>
                <a:cs typeface="Times New Roman" panose="02020603050405020304" pitchFamily="18" charset="0"/>
              </a:rPr>
              <a:t>Menu </a:t>
            </a:r>
            <a:r>
              <a:rPr lang="en-US" sz="5000" b="1" dirty="0" smtClean="0">
                <a:solidFill>
                  <a:schemeClr val="tx2"/>
                </a:solidFill>
                <a:latin typeface="Times New Roman" panose="02020603050405020304" pitchFamily="18" charset="0"/>
                <a:cs typeface="Times New Roman" panose="02020603050405020304" pitchFamily="18" charset="0"/>
              </a:rPr>
              <a:t>Navigation</a:t>
            </a:r>
            <a:endParaRPr lang="en-US" sz="5000" b="1" dirty="0">
              <a:solidFill>
                <a:schemeClr val="tx2"/>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3589159" y="2628652"/>
            <a:ext cx="6987645" cy="3242136"/>
          </a:xfrm>
        </p:spPr>
        <p:txBody>
          <a:bodyPr>
            <a:normAutofit fontScale="47500" lnSpcReduction="20000"/>
          </a:bodyPr>
          <a:lstStyle/>
          <a:p>
            <a:pPr marL="484632" lvl="1" algn="l">
              <a:buClr>
                <a:schemeClr val="accent1"/>
              </a:buClr>
              <a:defRPr/>
            </a:pPr>
            <a:r>
              <a:rPr lang="en-US" sz="5400" b="1" dirty="0">
                <a:latin typeface="Times New Roman" panose="02020603050405020304" pitchFamily="18" charset="0"/>
              </a:rPr>
              <a:t>Presented by: Tzahi Ezra</a:t>
            </a:r>
          </a:p>
          <a:p>
            <a:pPr lvl="0" algn="l" defTabSz="914400">
              <a:spcBef>
                <a:spcPct val="0"/>
              </a:spcBef>
              <a:spcAft>
                <a:spcPts val="0"/>
              </a:spcAft>
              <a:buClrTx/>
              <a:buSzTx/>
              <a:defRPr/>
            </a:pPr>
            <a:endParaRPr lang="en-US" sz="5500" b="1" dirty="0">
              <a:latin typeface="Times New Roman" panose="02020603050405020304" pitchFamily="18" charset="0"/>
            </a:endParaRPr>
          </a:p>
          <a:p>
            <a:pPr lvl="1" algn="l" defTabSz="914400">
              <a:spcBef>
                <a:spcPct val="0"/>
              </a:spcBef>
              <a:buClrTx/>
              <a:buSzTx/>
              <a:defRPr/>
            </a:pPr>
            <a:r>
              <a:rPr lang="en-US" sz="5300" b="1" dirty="0" smtClean="0">
                <a:latin typeface="Times New Roman" panose="02020603050405020304" pitchFamily="18" charset="0"/>
              </a:rPr>
              <a:t>Advisors:</a:t>
            </a:r>
          </a:p>
          <a:p>
            <a:pPr lvl="1" algn="l" defTabSz="914400">
              <a:spcBef>
                <a:spcPct val="0"/>
              </a:spcBef>
              <a:buClrTx/>
              <a:buSzTx/>
              <a:defRPr/>
            </a:pPr>
            <a:endParaRPr lang="en-US" sz="5300" b="1" dirty="0">
              <a:latin typeface="Times New Roman" panose="02020603050405020304" pitchFamily="18" charset="0"/>
            </a:endParaRPr>
          </a:p>
          <a:p>
            <a:pPr lvl="1" algn="l" defTabSz="914400">
              <a:spcBef>
                <a:spcPct val="0"/>
              </a:spcBef>
              <a:buClrTx/>
              <a:buSzTx/>
              <a:defRPr/>
            </a:pPr>
            <a:r>
              <a:rPr lang="en-US" sz="5100" b="1" dirty="0" smtClean="0">
                <a:latin typeface="Times New Roman" panose="02020603050405020304" pitchFamily="18" charset="0"/>
              </a:rPr>
              <a:t>Moshe </a:t>
            </a:r>
            <a:r>
              <a:rPr lang="en-US" sz="5100" b="1" dirty="0">
                <a:latin typeface="Times New Roman" panose="02020603050405020304" pitchFamily="18" charset="0"/>
              </a:rPr>
              <a:t>Porian</a:t>
            </a:r>
          </a:p>
          <a:p>
            <a:pPr lvl="1" algn="l" defTabSz="914400">
              <a:spcBef>
                <a:spcPct val="0"/>
              </a:spcBef>
              <a:buClrTx/>
              <a:buSzTx/>
              <a:defRPr/>
            </a:pPr>
            <a:r>
              <a:rPr lang="en-US" sz="5300" b="1" dirty="0" smtClean="0">
                <a:latin typeface="Times New Roman" panose="02020603050405020304" pitchFamily="18" charset="0"/>
              </a:rPr>
              <a:t>Netanel </a:t>
            </a:r>
            <a:r>
              <a:rPr lang="en-US" sz="5300" b="1" dirty="0">
                <a:latin typeface="Times New Roman" panose="02020603050405020304" pitchFamily="18" charset="0"/>
              </a:rPr>
              <a:t>Yamin</a:t>
            </a:r>
            <a:endParaRPr lang="he-IL" sz="5300" b="1" dirty="0">
              <a:latin typeface="Times New Roman" panose="02020603050405020304" pitchFamily="18" charset="0"/>
            </a:endParaRPr>
          </a:p>
          <a:p>
            <a:pPr lvl="1" algn="l" defTabSz="914400">
              <a:spcBef>
                <a:spcPct val="0"/>
              </a:spcBef>
              <a:buClrTx/>
              <a:buSzTx/>
              <a:defRPr/>
            </a:pPr>
            <a:endParaRPr lang="he-IL" sz="5300" b="1" dirty="0">
              <a:latin typeface="Times New Roman" panose="02020603050405020304" pitchFamily="18" charset="0"/>
            </a:endParaRPr>
          </a:p>
          <a:p>
            <a:pPr marL="484632" lvl="1" algn="l">
              <a:buClr>
                <a:schemeClr val="accent1"/>
              </a:buClr>
            </a:pPr>
            <a:r>
              <a:rPr lang="en-US" sz="5400" b="1" dirty="0">
                <a:latin typeface="Times New Roman" panose="02020603050405020304" pitchFamily="18" charset="0"/>
              </a:rPr>
              <a:t>One semester project</a:t>
            </a:r>
          </a:p>
          <a:p>
            <a:pPr marL="484632" lvl="1" algn="l">
              <a:buClr>
                <a:schemeClr val="accent1"/>
              </a:buClr>
            </a:pPr>
            <a:endParaRPr lang="en-US" sz="5400" b="1" dirty="0">
              <a:latin typeface="Times New Roman"/>
              <a:cs typeface="Times New Roman"/>
            </a:endParaRPr>
          </a:p>
          <a:p>
            <a:pPr marL="484632" lvl="1" algn="l">
              <a:buClr>
                <a:schemeClr val="accent1"/>
              </a:buClr>
            </a:pPr>
            <a:r>
              <a:rPr lang="en-US" sz="5400" b="1" dirty="0">
                <a:latin typeface="Times New Roman"/>
                <a:cs typeface="Times New Roman"/>
              </a:rPr>
              <a:t>Project initiation: NOV 2014</a:t>
            </a:r>
            <a:endParaRPr lang="en-US" sz="5400" b="1" dirty="0">
              <a:latin typeface="Times New Roman" panose="02020603050405020304" pitchFamily="18" charset="0"/>
            </a:endParaRPr>
          </a:p>
          <a:p>
            <a:pPr marL="484632" lvl="1" algn="l">
              <a:buClr>
                <a:schemeClr val="accent1"/>
              </a:buClr>
            </a:pPr>
            <a:endParaRPr lang="en-US" sz="5400" b="1" dirty="0" smtClean="0">
              <a:latin typeface="Times New Roman" panose="02020603050405020304" pitchFamily="18" charset="0"/>
              <a:cs typeface="Times New Roman"/>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637" y="567268"/>
            <a:ext cx="541337"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תמונה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8535" y="521230"/>
            <a:ext cx="1614487"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708133" y="1571938"/>
            <a:ext cx="8107476" cy="477054"/>
          </a:xfrm>
          <a:prstGeom prst="rect">
            <a:avLst/>
          </a:prstGeom>
        </p:spPr>
        <p:txBody>
          <a:bodyPr wrap="none">
            <a:spAutoFit/>
          </a:bodyPr>
          <a:lstStyle/>
          <a:p>
            <a:r>
              <a:rPr lang="en-US" sz="2500" b="1" cap="all" dirty="0" smtClean="0">
                <a:ln w="0"/>
                <a:effectLst/>
                <a:latin typeface="Times New Roman" panose="02020603050405020304" pitchFamily="18" charset="0"/>
                <a:cs typeface="Times New Roman" panose="02020603050405020304" pitchFamily="18" charset="0"/>
              </a:rPr>
              <a:t>Project’s characterization  presentation</a:t>
            </a:r>
            <a:endParaRPr lang="en-US" sz="2500" b="1" cap="all" dirty="0">
              <a:ln w="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176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999" y="1292399"/>
            <a:ext cx="1850400" cy="853641"/>
          </a:xfrm>
        </p:spPr>
        <p:txBody>
          <a:bodyPr>
            <a:normAutofit fontScale="90000"/>
          </a:bodyPr>
          <a:lstStyle/>
          <a:p>
            <a:pPr>
              <a:lnSpc>
                <a:spcPct val="100000"/>
              </a:lnSpc>
            </a:pPr>
            <a:r>
              <a:rPr lang="en-US" sz="2000" b="1" dirty="0">
                <a:solidFill>
                  <a:schemeClr val="accent1"/>
                </a:solidFill>
                <a:latin typeface="Times New Roman" panose="02020603050405020304" pitchFamily="18" charset="0"/>
              </a:rPr>
              <a:t>SDRAM initialization:</a:t>
            </a:r>
            <a:r>
              <a:rPr lang="en-US" sz="2000" b="1" dirty="0">
                <a:solidFill>
                  <a:schemeClr val="accent1"/>
                </a:solidFill>
              </a:rPr>
              <a:t/>
            </a:r>
            <a:br>
              <a:rPr lang="en-US" sz="2000" b="1" dirty="0">
                <a:solidFill>
                  <a:schemeClr val="accent1"/>
                </a:solidFill>
              </a:rPr>
            </a:br>
            <a:endParaRPr lang="he-IL" sz="2000" b="1" dirty="0">
              <a:solidFill>
                <a:schemeClr val="accent1"/>
              </a:solidFill>
            </a:endParaRPr>
          </a:p>
        </p:txBody>
      </p:sp>
      <p:pic>
        <p:nvPicPr>
          <p:cNvPr id="118" name="Content Placeholder 11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70000" y="334800"/>
            <a:ext cx="8932651" cy="6163200"/>
          </a:xfrm>
          <a:noFill/>
        </p:spPr>
      </p:pic>
    </p:spTree>
    <p:custDataLst>
      <p:tags r:id="rId1"/>
    </p:custDataLst>
    <p:extLst>
      <p:ext uri="{BB962C8B-B14F-4D97-AF65-F5344CB8AC3E}">
        <p14:creationId xmlns:p14="http://schemas.microsoft.com/office/powerpoint/2010/main" val="3335759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8"/>
                                        </p:tgtEl>
                                        <p:attrNameLst>
                                          <p:attrName>style.visibility</p:attrName>
                                        </p:attrNameLst>
                                      </p:cBhvr>
                                      <p:to>
                                        <p:strVal val="visible"/>
                                      </p:to>
                                    </p:set>
                                    <p:anim calcmode="lin" valueType="num">
                                      <p:cBhvr additive="base">
                                        <p:cTn id="11" dur="500" fill="hold"/>
                                        <p:tgtEl>
                                          <p:spTgt spid="118"/>
                                        </p:tgtEl>
                                        <p:attrNameLst>
                                          <p:attrName>ppt_x</p:attrName>
                                        </p:attrNameLst>
                                      </p:cBhvr>
                                      <p:tavLst>
                                        <p:tav tm="0">
                                          <p:val>
                                            <p:strVal val="#ppt_x"/>
                                          </p:val>
                                        </p:tav>
                                        <p:tav tm="100000">
                                          <p:val>
                                            <p:strVal val="#ppt_x"/>
                                          </p:val>
                                        </p:tav>
                                      </p:tavLst>
                                    </p:anim>
                                    <p:anim calcmode="lin" valueType="num">
                                      <p:cBhvr additive="base">
                                        <p:cTn id="12"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1"/>
          <p:cNvSpPr>
            <a:spLocks noGrp="1"/>
          </p:cNvSpPr>
          <p:nvPr>
            <p:ph type="title"/>
          </p:nvPr>
        </p:nvSpPr>
        <p:spPr>
          <a:xfrm>
            <a:off x="324000" y="183465"/>
            <a:ext cx="1740250" cy="796219"/>
          </a:xfrm>
        </p:spPr>
        <p:txBody>
          <a:bodyPr/>
          <a:lstStyle/>
          <a:p>
            <a:r>
              <a:rPr lang="en-US" sz="2000" b="1" dirty="0" smtClean="0">
                <a:solidFill>
                  <a:schemeClr val="accent1"/>
                </a:solidFill>
                <a:latin typeface="Times New Roman" panose="02020603050405020304" pitchFamily="18" charset="0"/>
              </a:rPr>
              <a:t>Continuous use:</a:t>
            </a:r>
            <a:endParaRPr lang="he-IL" sz="2000" b="1" dirty="0">
              <a:solidFill>
                <a:schemeClr val="accent1"/>
              </a:solidFill>
              <a:latin typeface="Times New Roman" panose="02020603050405020304" pitchFamily="18" charset="0"/>
            </a:endParaRPr>
          </a:p>
        </p:txBody>
      </p:sp>
      <p:pic>
        <p:nvPicPr>
          <p:cNvPr id="470" name="Content Placeholder 469"/>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79561" y="503514"/>
            <a:ext cx="8918540" cy="6153465"/>
          </a:xfrm>
          <a:noFill/>
        </p:spPr>
      </p:pic>
      <p:pic>
        <p:nvPicPr>
          <p:cNvPr id="108" name="Picture 3"/>
          <p:cNvPicPr>
            <a:picLocks noChangeAspect="1" noChangeArrowheads="1"/>
          </p:cNvPicPr>
          <p:nvPr/>
        </p:nvPicPr>
        <p:blipFill>
          <a:blip r:embed="rId5" cstate="print"/>
          <a:srcRect/>
          <a:stretch>
            <a:fillRect/>
          </a:stretch>
        </p:blipFill>
        <p:spPr bwMode="auto">
          <a:xfrm>
            <a:off x="460361" y="1193943"/>
            <a:ext cx="1219200" cy="1053659"/>
          </a:xfrm>
          <a:prstGeom prst="rect">
            <a:avLst/>
          </a:prstGeom>
          <a:noFill/>
          <a:ln w="9525">
            <a:noFill/>
            <a:miter lim="800000"/>
            <a:headEnd/>
            <a:tailEnd/>
          </a:ln>
        </p:spPr>
      </p:pic>
      <p:pic>
        <p:nvPicPr>
          <p:cNvPr id="5" name="Picture 3"/>
          <p:cNvPicPr>
            <a:picLocks noChangeAspect="1" noChangeArrowheads="1"/>
          </p:cNvPicPr>
          <p:nvPr/>
        </p:nvPicPr>
        <p:blipFill>
          <a:blip r:embed="rId6" cstate="print"/>
          <a:srcRect/>
          <a:stretch>
            <a:fillRect/>
          </a:stretch>
        </p:blipFill>
        <p:spPr bwMode="auto">
          <a:xfrm>
            <a:off x="1679561" y="400639"/>
            <a:ext cx="8837597" cy="6289048"/>
          </a:xfrm>
          <a:prstGeom prst="rect">
            <a:avLst/>
          </a:prstGeom>
          <a:noFill/>
          <a:ln w="9525">
            <a:noFill/>
            <a:miter lim="800000"/>
            <a:headEnd/>
            <a:tailEnd/>
          </a:ln>
        </p:spPr>
      </p:pic>
      <p:pic>
        <p:nvPicPr>
          <p:cNvPr id="2" name="תמונה 1"/>
          <p:cNvPicPr>
            <a:picLocks noChangeAspect="1"/>
          </p:cNvPicPr>
          <p:nvPr/>
        </p:nvPicPr>
        <p:blipFill>
          <a:blip r:embed="rId7"/>
          <a:stretch>
            <a:fillRect/>
          </a:stretch>
        </p:blipFill>
        <p:spPr>
          <a:xfrm>
            <a:off x="3736973" y="2079101"/>
            <a:ext cx="1208016" cy="808478"/>
          </a:xfrm>
          <a:prstGeom prst="rect">
            <a:avLst/>
          </a:prstGeom>
        </p:spPr>
      </p:pic>
    </p:spTree>
    <p:custDataLst>
      <p:tags r:id="rId1"/>
    </p:custDataLst>
    <p:extLst>
      <p:ext uri="{BB962C8B-B14F-4D97-AF65-F5344CB8AC3E}">
        <p14:creationId xmlns:p14="http://schemas.microsoft.com/office/powerpoint/2010/main" val="3845123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70"/>
                                        </p:tgtEl>
                                        <p:attrNameLst>
                                          <p:attrName>style.visibility</p:attrName>
                                        </p:attrNameLst>
                                      </p:cBhvr>
                                      <p:to>
                                        <p:strVal val="visible"/>
                                      </p:to>
                                    </p:set>
                                    <p:anim calcmode="lin" valueType="num">
                                      <p:cBhvr additive="base">
                                        <p:cTn id="11" dur="500" fill="hold"/>
                                        <p:tgtEl>
                                          <p:spTgt spid="470"/>
                                        </p:tgtEl>
                                        <p:attrNameLst>
                                          <p:attrName>ppt_x</p:attrName>
                                        </p:attrNameLst>
                                      </p:cBhvr>
                                      <p:tavLst>
                                        <p:tav tm="0">
                                          <p:val>
                                            <p:strVal val="#ppt_x"/>
                                          </p:val>
                                        </p:tav>
                                        <p:tav tm="100000">
                                          <p:val>
                                            <p:strVal val="#ppt_x"/>
                                          </p:val>
                                        </p:tav>
                                      </p:tavLst>
                                    </p:anim>
                                    <p:anim calcmode="lin" valueType="num">
                                      <p:cBhvr additive="base">
                                        <p:cTn id="12" dur="500" fill="hold"/>
                                        <p:tgtEl>
                                          <p:spTgt spid="47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nodeType="clickEffect">
                                  <p:stCondLst>
                                    <p:cond delay="0"/>
                                  </p:stCondLst>
                                  <p:childTnLst>
                                    <p:animScale>
                                      <p:cBhvr>
                                        <p:cTn id="21" dur="2000" fill="hold"/>
                                        <p:tgtEl>
                                          <p:spTgt spid="5"/>
                                        </p:tgtEl>
                                      </p:cBhvr>
                                      <p:by x="25000" y="25000"/>
                                    </p:animScale>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nodeType="clickEffect">
                                  <p:stCondLst>
                                    <p:cond delay="0"/>
                                  </p:stCondLst>
                                  <p:childTnLst>
                                    <p:animMotion origin="layout" path="M -2.08333E-7 8.67362E-19 L -2.08333E-7 8.67362E-19 C 0.02227 -0.00162 0.04479 -0.00047 0.06706 -0.00463 C 0.07018 -0.00533 0.07487 -0.01389 0.07487 -0.01389 C 0.07891 -0.0132 0.08281 -0.01274 0.08672 -0.01158 C 0.08815 -0.01135 0.08932 -0.00949 0.09076 -0.00926 C 0.11302 -0.00787 0.13542 -0.00787 0.15781 -0.00695 C 0.16432 -0.00301 0.16094 -0.00463 0.17096 -0.00232 C 0.1987 0.00416 0.18737 0.00208 0.21823 0.00463 C 0.22617 0.00393 0.23412 0.00416 0.24193 0.00231 C 0.24466 0.00185 0.24987 -0.00232 0.24987 -0.00232 C 0.25287 -0.00162 0.25599 -0.00093 0.25912 8.67362E-19 C 0.26133 0.00069 0.26367 0.00046 0.26563 0.00231 C 0.26706 0.0037 0.26745 0.00717 0.26823 0.00949 C 0.2707 0.02708 0.26953 0.01551 0.26953 0.04467 " pathEditMode="relative" ptsTypes="AAAAAAAAAAAAAAA">
                                      <p:cBhvr>
                                        <p:cTn id="33" dur="2000" fill="hold"/>
                                        <p:tgtEl>
                                          <p:spTgt spid="108"/>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nodeType="clickEffect">
                                  <p:stCondLst>
                                    <p:cond delay="0"/>
                                  </p:stCondLst>
                                  <p:childTnLst>
                                    <p:animMotion origin="layout" path="M 0.0013 -0.06643 L 0.0013 -0.06643 C 0.00078 -0.05741 0.00104 -0.04676 3.33333E-6 -0.0368 C -0.00052 -0.03217 -0.0043 -0.02754 -0.00664 -0.02592 C -0.00769 -0.02453 -0.00912 -0.02384 -0.01055 -0.02338 C -0.01836 -0.01921 -0.01485 -0.02222 -0.025 -0.01852 C -0.0267 -0.01782 -0.02839 -0.01736 -0.03021 -0.01643 C -0.03125 -0.01273 -0.0336 -0.0037 -0.03542 -0.00046 C -0.03659 0.00162 -0.03802 0.00278 -0.03907 0.00417 C -0.01901 0.02824 -0.03894 0.00648 0.02382 0.01134 C 0.025 0.01158 0.02604 0.01297 0.02747 0.01343 C 0.03007 0.01459 0.03281 0.01597 0.03554 0.01597 C 0.07174 0.01759 0.1082 0.01759 0.14427 0.01806 L 0.19687 0.01597 C 0.27161 0.01297 0.24648 0.00509 0.27708 0.01597 C 0.2776 0.01806 0.27812 0.02037 0.27851 0.02292 C 0.28346 0.0588 0.27903 0.09884 0.27851 0.13334 C 0.27734 0.19607 0.28007 0.17616 0.27565 0.20486 C 0.27604 0.2088 0.27552 0.2132 0.27708 0.21644 C 0.27838 0.21875 0.28073 0.21806 0.28242 0.21852 C 0.28685 0.21991 0.29505 0.22222 0.29935 0.22315 C 0.30494 0.22246 0.3108 0.22107 0.31653 0.22107 C 0.32096 0.22107 0.32812 0.21644 0.32955 0.22315 C 0.3332 0.24236 0.32864 0.2632 0.32825 0.2831 C 0.32864 0.28935 0.32812 0.29607 0.32955 0.30162 C 0.33007 0.30394 0.33255 0.30232 0.33346 0.30394 C 0.3345 0.30602 0.33437 0.3088 0.33528 0.31088 C 0.33437 0.32454 0.33411 0.33866 0.33346 0.35255 C 0.33203 0.3838 0.33216 0.35926 0.33216 0.37384 " pathEditMode="relative" rAng="0" ptsTypes="AAAAAAAAAAAAAAAAAAAAAAAAAAAAA">
                                      <p:cBhvr>
                                        <p:cTn id="41" dur="2000" fill="hold"/>
                                        <p:tgtEl>
                                          <p:spTgt spid="2"/>
                                        </p:tgtEl>
                                        <p:attrNameLst>
                                          <p:attrName>ppt_x</p:attrName>
                                          <p:attrName>ppt_y</p:attrName>
                                        </p:attrNameLst>
                                      </p:cBhvr>
                                      <p:rCtr x="14674" y="2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3887" y="2719387"/>
            <a:ext cx="790575" cy="752475"/>
          </a:xfrm>
          <a:prstGeom prst="rect">
            <a:avLst/>
          </a:prstGeom>
        </p:spPr>
      </p:pic>
      <p:sp>
        <p:nvSpPr>
          <p:cNvPr id="6" name="Title 5"/>
          <p:cNvSpPr>
            <a:spLocks noGrp="1"/>
          </p:cNvSpPr>
          <p:nvPr>
            <p:ph type="ctrTitle"/>
          </p:nvPr>
        </p:nvSpPr>
        <p:spPr>
          <a:xfrm>
            <a:off x="709200" y="424800"/>
            <a:ext cx="8008938" cy="733721"/>
          </a:xfrm>
        </p:spPr>
        <p:txBody>
          <a:bodyPr>
            <a:normAutofit/>
          </a:bodyPr>
          <a:lstStyle/>
          <a:p>
            <a:r>
              <a:rPr lang="en-US" sz="4400" b="1" dirty="0" smtClean="0">
                <a:solidFill>
                  <a:schemeClr val="accent1"/>
                </a:solidFill>
                <a:latin typeface="Times New Roman" panose="02020603050405020304" pitchFamily="18" charset="0"/>
              </a:rPr>
              <a:t>SG TOP: The “brain” Block</a:t>
            </a:r>
            <a:endParaRPr lang="he-IL" sz="4400" b="1" dirty="0">
              <a:solidFill>
                <a:schemeClr val="accent1"/>
              </a:solidFill>
              <a:latin typeface="Times New Roman" panose="02020603050405020304" pitchFamily="18" charset="0"/>
            </a:endParaRPr>
          </a:p>
        </p:txBody>
      </p:sp>
      <p:pic>
        <p:nvPicPr>
          <p:cNvPr id="10" name="Picture 9"/>
          <p:cNvPicPr>
            <a:picLocks noChangeAspect="1"/>
          </p:cNvPicPr>
          <p:nvPr/>
        </p:nvPicPr>
        <p:blipFill>
          <a:blip r:embed="rId4"/>
          <a:stretch>
            <a:fillRect/>
          </a:stretch>
        </p:blipFill>
        <p:spPr>
          <a:xfrm>
            <a:off x="2431367" y="1099737"/>
            <a:ext cx="6916756" cy="5348810"/>
          </a:xfrm>
          <a:prstGeom prst="rect">
            <a:avLst/>
          </a:prstGeom>
        </p:spPr>
      </p:pic>
      <p:sp>
        <p:nvSpPr>
          <p:cNvPr id="11" name="TextBox 10"/>
          <p:cNvSpPr txBox="1"/>
          <p:nvPr/>
        </p:nvSpPr>
        <p:spPr>
          <a:xfrm>
            <a:off x="4117683" y="2225250"/>
            <a:ext cx="741363" cy="215444"/>
          </a:xfrm>
          <a:prstGeom prst="rect">
            <a:avLst/>
          </a:prstGeom>
          <a:noFill/>
        </p:spPr>
        <p:txBody>
          <a:bodyPr wrap="square" rtlCol="1">
            <a:spAutoFit/>
          </a:bodyPr>
          <a:lstStyle/>
          <a:p>
            <a:r>
              <a:rPr lang="en-US" sz="800" b="1" dirty="0" smtClean="0"/>
              <a:t>Animation</a:t>
            </a:r>
            <a:endParaRPr lang="he-IL" sz="800" b="1" dirty="0"/>
          </a:p>
        </p:txBody>
      </p:sp>
      <p:sp>
        <p:nvSpPr>
          <p:cNvPr id="12" name="TextBox 11"/>
          <p:cNvSpPr txBox="1"/>
          <p:nvPr/>
        </p:nvSpPr>
        <p:spPr>
          <a:xfrm>
            <a:off x="4097591" y="2697425"/>
            <a:ext cx="741363" cy="215444"/>
          </a:xfrm>
          <a:prstGeom prst="rect">
            <a:avLst/>
          </a:prstGeom>
          <a:noFill/>
        </p:spPr>
        <p:txBody>
          <a:bodyPr wrap="square" rtlCol="1">
            <a:spAutoFit/>
          </a:bodyPr>
          <a:lstStyle/>
          <a:p>
            <a:r>
              <a:rPr lang="en-US" sz="800" b="1" dirty="0" smtClean="0"/>
              <a:t>Move_Sym</a:t>
            </a:r>
            <a:endParaRPr lang="he-IL" sz="800" b="1" dirty="0"/>
          </a:p>
        </p:txBody>
      </p:sp>
      <p:cxnSp>
        <p:nvCxnSpPr>
          <p:cNvPr id="25" name="Straight Connector 24"/>
          <p:cNvCxnSpPr/>
          <p:nvPr/>
        </p:nvCxnSpPr>
        <p:spPr>
          <a:xfrm>
            <a:off x="3597478" y="2411829"/>
            <a:ext cx="38225" cy="20709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3869156" y="2476765"/>
            <a:ext cx="81161" cy="11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3890714" y="2863270"/>
            <a:ext cx="81161" cy="11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877729" y="4380567"/>
            <a:ext cx="277680" cy="52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969070" y="2274146"/>
            <a:ext cx="0" cy="13399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880310" y="2291512"/>
            <a:ext cx="7620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566050" y="3697475"/>
            <a:ext cx="501805" cy="400110"/>
          </a:xfrm>
          <a:prstGeom prst="rect">
            <a:avLst/>
          </a:prstGeom>
          <a:noFill/>
        </p:spPr>
        <p:txBody>
          <a:bodyPr wrap="square" rtlCol="1">
            <a:spAutoFit/>
          </a:bodyPr>
          <a:lstStyle/>
          <a:p>
            <a:r>
              <a:rPr lang="en-US" sz="1000" b="1" dirty="0" smtClean="0"/>
              <a:t>Write </a:t>
            </a:r>
            <a:r>
              <a:rPr lang="en-US" sz="1000" b="1" dirty="0" err="1" smtClean="0"/>
              <a:t>en</a:t>
            </a:r>
            <a:endParaRPr lang="he-IL" sz="1000" b="1" dirty="0"/>
          </a:p>
        </p:txBody>
      </p:sp>
      <p:sp>
        <p:nvSpPr>
          <p:cNvPr id="78" name="Rectangle 77"/>
          <p:cNvSpPr/>
          <p:nvPr/>
        </p:nvSpPr>
        <p:spPr>
          <a:xfrm>
            <a:off x="4902386" y="2383356"/>
            <a:ext cx="537604" cy="400110"/>
          </a:xfrm>
          <a:prstGeom prst="rect">
            <a:avLst/>
          </a:prstGeom>
        </p:spPr>
        <p:txBody>
          <a:bodyPr wrap="square">
            <a:spAutoFit/>
          </a:bodyPr>
          <a:lstStyle/>
          <a:p>
            <a:r>
              <a:rPr lang="en-US" sz="1000" b="1" dirty="0"/>
              <a:t>Write </a:t>
            </a:r>
            <a:r>
              <a:rPr lang="en-US" sz="1000" b="1" dirty="0" smtClean="0"/>
              <a:t>bus</a:t>
            </a:r>
            <a:endParaRPr lang="he-IL" sz="1000" b="1" dirty="0"/>
          </a:p>
        </p:txBody>
      </p:sp>
      <p:cxnSp>
        <p:nvCxnSpPr>
          <p:cNvPr id="79" name="Straight Connector 78"/>
          <p:cNvCxnSpPr/>
          <p:nvPr/>
        </p:nvCxnSpPr>
        <p:spPr>
          <a:xfrm>
            <a:off x="3886125" y="2487339"/>
            <a:ext cx="2317" cy="18932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3615032" y="2802106"/>
            <a:ext cx="371146" cy="92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3546494" y="4482745"/>
            <a:ext cx="89209" cy="6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3138035" y="3268582"/>
            <a:ext cx="501805" cy="338554"/>
          </a:xfrm>
          <a:prstGeom prst="rect">
            <a:avLst/>
          </a:prstGeom>
          <a:noFill/>
        </p:spPr>
        <p:txBody>
          <a:bodyPr wrap="square" rtlCol="1">
            <a:spAutoFit/>
          </a:bodyPr>
          <a:lstStyle/>
          <a:p>
            <a:r>
              <a:rPr lang="en-US" sz="800" dirty="0" smtClean="0">
                <a:solidFill>
                  <a:schemeClr val="bg1"/>
                </a:solidFill>
              </a:rPr>
              <a:t>WBM bus</a:t>
            </a:r>
            <a:endParaRPr lang="he-IL" sz="800" dirty="0">
              <a:solidFill>
                <a:schemeClr val="bg1"/>
              </a:solidFill>
            </a:endParaRPr>
          </a:p>
        </p:txBody>
      </p:sp>
      <p:cxnSp>
        <p:nvCxnSpPr>
          <p:cNvPr id="92" name="Straight Arrow Connector 91"/>
          <p:cNvCxnSpPr/>
          <p:nvPr/>
        </p:nvCxnSpPr>
        <p:spPr>
          <a:xfrm>
            <a:off x="3590225" y="2403203"/>
            <a:ext cx="389260" cy="8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5"/>
          <a:srcRect/>
          <a:stretch>
            <a:fillRect/>
          </a:stretch>
        </p:blipFill>
        <p:spPr bwMode="auto">
          <a:xfrm>
            <a:off x="4883701" y="3804358"/>
            <a:ext cx="295275" cy="457200"/>
          </a:xfrm>
          <a:prstGeom prst="rect">
            <a:avLst/>
          </a:prstGeom>
          <a:noFill/>
          <a:ln w="9525">
            <a:noFill/>
            <a:miter lim="800000"/>
            <a:headEnd/>
            <a:tailEnd/>
          </a:ln>
        </p:spPr>
      </p:pic>
      <p:pic>
        <p:nvPicPr>
          <p:cNvPr id="1026" name="Picture 2"/>
          <p:cNvPicPr>
            <a:picLocks noChangeAspect="1" noChangeArrowheads="1"/>
          </p:cNvPicPr>
          <p:nvPr/>
        </p:nvPicPr>
        <p:blipFill>
          <a:blip r:embed="rId5"/>
          <a:srcRect/>
          <a:stretch>
            <a:fillRect/>
          </a:stretch>
        </p:blipFill>
        <p:spPr bwMode="auto">
          <a:xfrm>
            <a:off x="4902386" y="4720425"/>
            <a:ext cx="295275" cy="457200"/>
          </a:xfrm>
          <a:prstGeom prst="rect">
            <a:avLst/>
          </a:prstGeom>
          <a:noFill/>
          <a:ln w="9525">
            <a:noFill/>
            <a:miter lim="800000"/>
            <a:headEnd/>
            <a:tailEnd/>
          </a:ln>
        </p:spPr>
      </p:pic>
      <p:cxnSp>
        <p:nvCxnSpPr>
          <p:cNvPr id="45" name="מחבר ישר 44"/>
          <p:cNvCxnSpPr/>
          <p:nvPr/>
        </p:nvCxnSpPr>
        <p:spPr>
          <a:xfrm flipH="1">
            <a:off x="4883700" y="5102565"/>
            <a:ext cx="335006" cy="12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מחבר ישר 48"/>
          <p:cNvCxnSpPr/>
          <p:nvPr/>
        </p:nvCxnSpPr>
        <p:spPr>
          <a:xfrm flipH="1">
            <a:off x="4782140" y="3607136"/>
            <a:ext cx="6583" cy="3926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31"/>
          <p:cNvCxnSpPr/>
          <p:nvPr/>
        </p:nvCxnSpPr>
        <p:spPr>
          <a:xfrm>
            <a:off x="4789710" y="4000155"/>
            <a:ext cx="129398" cy="8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31"/>
          <p:cNvCxnSpPr/>
          <p:nvPr/>
        </p:nvCxnSpPr>
        <p:spPr>
          <a:xfrm flipV="1">
            <a:off x="5178126" y="4023977"/>
            <a:ext cx="38221" cy="302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31"/>
          <p:cNvCxnSpPr/>
          <p:nvPr/>
        </p:nvCxnSpPr>
        <p:spPr>
          <a:xfrm>
            <a:off x="4826326" y="4939373"/>
            <a:ext cx="129398" cy="8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מחבר ישר 80"/>
          <p:cNvCxnSpPr/>
          <p:nvPr/>
        </p:nvCxnSpPr>
        <p:spPr>
          <a:xfrm flipH="1">
            <a:off x="4070694" y="3607136"/>
            <a:ext cx="911136" cy="121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מחבר ישר 84"/>
          <p:cNvCxnSpPr/>
          <p:nvPr/>
        </p:nvCxnSpPr>
        <p:spPr>
          <a:xfrm>
            <a:off x="4067855" y="3607136"/>
            <a:ext cx="12559" cy="14224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מחבר ישר 95"/>
          <p:cNvCxnSpPr/>
          <p:nvPr/>
        </p:nvCxnSpPr>
        <p:spPr>
          <a:xfrm>
            <a:off x="4067855" y="5044026"/>
            <a:ext cx="768063" cy="30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31"/>
          <p:cNvCxnSpPr/>
          <p:nvPr/>
        </p:nvCxnSpPr>
        <p:spPr>
          <a:xfrm>
            <a:off x="4808021" y="5042274"/>
            <a:ext cx="129398" cy="8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31"/>
          <p:cNvCxnSpPr/>
          <p:nvPr/>
        </p:nvCxnSpPr>
        <p:spPr>
          <a:xfrm>
            <a:off x="5159777" y="4968195"/>
            <a:ext cx="129398" cy="8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31"/>
          <p:cNvCxnSpPr/>
          <p:nvPr/>
        </p:nvCxnSpPr>
        <p:spPr>
          <a:xfrm>
            <a:off x="4788723" y="3938108"/>
            <a:ext cx="129398" cy="8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55"/>
          <p:cNvCxnSpPr/>
          <p:nvPr/>
        </p:nvCxnSpPr>
        <p:spPr>
          <a:xfrm>
            <a:off x="4898102" y="2807567"/>
            <a:ext cx="7620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606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2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000" y="334800"/>
            <a:ext cx="9375995" cy="6390260"/>
          </a:xfrm>
          <a:prstGeom prst="rect">
            <a:avLst/>
          </a:prstGeom>
          <a:noFill/>
        </p:spPr>
      </p:pic>
      <p:sp>
        <p:nvSpPr>
          <p:cNvPr id="5" name="Title 1"/>
          <p:cNvSpPr>
            <a:spLocks noGrp="1"/>
          </p:cNvSpPr>
          <p:nvPr>
            <p:ph type="title"/>
          </p:nvPr>
        </p:nvSpPr>
        <p:spPr>
          <a:xfrm>
            <a:off x="396000" y="1292400"/>
            <a:ext cx="1740250" cy="796219"/>
          </a:xfrm>
        </p:spPr>
        <p:txBody>
          <a:bodyPr/>
          <a:lstStyle/>
          <a:p>
            <a:r>
              <a:rPr lang="en-US" sz="2000" b="1" dirty="0" smtClean="0">
                <a:solidFill>
                  <a:schemeClr val="accent1"/>
                </a:solidFill>
                <a:latin typeface="Times New Roman" panose="02020603050405020304" pitchFamily="18" charset="0"/>
              </a:rPr>
              <a:t>Continuous use2:</a:t>
            </a:r>
            <a:endParaRPr lang="he-IL" sz="2000" b="1" dirty="0">
              <a:solidFill>
                <a:schemeClr val="accent1"/>
              </a:solidFill>
              <a:latin typeface="Times New Roman" panose="02020603050405020304" pitchFamily="18" charset="0"/>
            </a:endParaRPr>
          </a:p>
        </p:txBody>
      </p:sp>
    </p:spTree>
    <p:extLst>
      <p:ext uri="{BB962C8B-B14F-4D97-AF65-F5344CB8AC3E}">
        <p14:creationId xmlns:p14="http://schemas.microsoft.com/office/powerpoint/2010/main" val="1887921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200" y="424799"/>
            <a:ext cx="9403200" cy="759600"/>
          </a:xfrm>
        </p:spPr>
        <p:txBody>
          <a:bodyPr>
            <a:normAutofit/>
          </a:bodyPr>
          <a:lstStyle/>
          <a:p>
            <a:pPr rtl="0"/>
            <a:r>
              <a:rPr lang="en-US" b="1" smtClean="0">
                <a:solidFill>
                  <a:schemeClr val="accent1"/>
                </a:solidFill>
                <a:latin typeface="Times New Roman" panose="02020603050405020304" pitchFamily="18" charset="0"/>
              </a:rPr>
              <a:t>Top Architecture</a:t>
            </a:r>
            <a:r>
              <a:rPr lang="en-US" smtClean="0">
                <a:latin typeface="Times New Roman" panose="02020603050405020304" pitchFamily="18" charset="0"/>
              </a:rPr>
              <a:t> </a:t>
            </a:r>
            <a:r>
              <a:rPr lang="en-US" sz="3200" smtClean="0">
                <a:solidFill>
                  <a:schemeClr val="accent1"/>
                </a:solidFill>
                <a:latin typeface="Times New Roman" panose="02020603050405020304" pitchFamily="18" charset="0"/>
              </a:rPr>
              <a:t>reused</a:t>
            </a:r>
            <a:endParaRPr lang="he-IL" dirty="0">
              <a:latin typeface="Times New Roman" panose="02020603050405020304" pitchFamily="18" charset="0"/>
            </a:endParaRPr>
          </a:p>
        </p:txBody>
      </p:sp>
      <p:pic>
        <p:nvPicPr>
          <p:cNvPr id="6" name="תמונה 53" descr="2.jpg"/>
          <p:cNvPicPr>
            <a:picLocks noGrp="1"/>
          </p:cNvPicPr>
          <p:nvPr>
            <p:ph idx="1"/>
          </p:nvPr>
        </p:nvPicPr>
        <p:blipFill>
          <a:blip r:embed="rId4" cstate="print"/>
          <a:stretch>
            <a:fillRect/>
          </a:stretch>
        </p:blipFill>
        <p:spPr>
          <a:xfrm>
            <a:off x="709200" y="1829135"/>
            <a:ext cx="8842916" cy="4884234"/>
          </a:xfrm>
          <a:prstGeom prst="rect">
            <a:avLst/>
          </a:prstGeom>
          <a:noFill/>
        </p:spPr>
      </p:pic>
      <p:sp>
        <p:nvSpPr>
          <p:cNvPr id="3" name="TextBox 2"/>
          <p:cNvSpPr txBox="1"/>
          <p:nvPr/>
        </p:nvSpPr>
        <p:spPr>
          <a:xfrm rot="10860000" flipV="1">
            <a:off x="648746" y="3126277"/>
            <a:ext cx="1884163" cy="646112"/>
          </a:xfrm>
          <a:prstGeom prst="rect">
            <a:avLst/>
          </a:prstGeom>
        </p:spPr>
        <p:txBody>
          <a:bodyPr rtlCol="1">
            <a:spAutoFit/>
          </a:bodyPr>
          <a:lstStyle/>
          <a:p>
            <a:pPr algn="ctr"/>
            <a:r>
              <a:rPr lang="arn-CL" dirty="0">
                <a:latin typeface="Arial"/>
                <a:cs typeface="Arial"/>
              </a:rPr>
              <a:t>host(matlab GUI)</a:t>
            </a:r>
            <a:endParaRPr lang="he-IL" dirty="0"/>
          </a:p>
        </p:txBody>
      </p:sp>
    </p:spTree>
    <p:custDataLst>
      <p:tags r:id="rId1"/>
    </p:custDataLst>
    <p:extLst>
      <p:ext uri="{BB962C8B-B14F-4D97-AF65-F5344CB8AC3E}">
        <p14:creationId xmlns:p14="http://schemas.microsoft.com/office/powerpoint/2010/main" val="3177758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מציין מיקום תוכן 1" descr="SG_GUI.jpg"/>
          <p:cNvPicPr>
            <a:picLocks noGrp="1" noChangeAspect="1"/>
          </p:cNvPicPr>
          <p:nvPr>
            <p:ph idx="1"/>
          </p:nvPr>
        </p:nvPicPr>
        <p:blipFill>
          <a:blip r:embed="rId3"/>
          <a:stretch>
            <a:fillRect/>
          </a:stretch>
        </p:blipFill>
        <p:spPr>
          <a:xfrm>
            <a:off x="600594" y="765870"/>
            <a:ext cx="10667481" cy="6015930"/>
          </a:xfrm>
        </p:spPr>
      </p:pic>
      <p:sp>
        <p:nvSpPr>
          <p:cNvPr id="5" name="אליפסה 4"/>
          <p:cNvSpPr/>
          <p:nvPr/>
        </p:nvSpPr>
        <p:spPr>
          <a:xfrm>
            <a:off x="10407878" y="1591064"/>
            <a:ext cx="484919" cy="3832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אליפסה 6"/>
          <p:cNvSpPr/>
          <p:nvPr/>
        </p:nvSpPr>
        <p:spPr>
          <a:xfrm>
            <a:off x="7903274" y="3764665"/>
            <a:ext cx="837034" cy="3832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תמונה 7" descr="symbol_00.bmp"/>
          <p:cNvPicPr>
            <a:picLocks noChangeAspect="1"/>
          </p:cNvPicPr>
          <p:nvPr/>
        </p:nvPicPr>
        <p:blipFill>
          <a:blip r:embed="rId4"/>
          <a:stretch>
            <a:fillRect/>
          </a:stretch>
        </p:blipFill>
        <p:spPr>
          <a:xfrm>
            <a:off x="7274958" y="1940958"/>
            <a:ext cx="304800" cy="304800"/>
          </a:xfrm>
          <a:prstGeom prst="rect">
            <a:avLst/>
          </a:prstGeom>
        </p:spPr>
      </p:pic>
      <p:pic>
        <p:nvPicPr>
          <p:cNvPr id="9" name="תמונה 8" descr="symbol_01.bmp"/>
          <p:cNvPicPr>
            <a:picLocks noChangeAspect="1"/>
          </p:cNvPicPr>
          <p:nvPr/>
        </p:nvPicPr>
        <p:blipFill>
          <a:blip r:embed="rId5"/>
          <a:stretch>
            <a:fillRect/>
          </a:stretch>
        </p:blipFill>
        <p:spPr>
          <a:xfrm>
            <a:off x="7274958" y="2372279"/>
            <a:ext cx="304800" cy="304800"/>
          </a:xfrm>
          <a:prstGeom prst="rect">
            <a:avLst/>
          </a:prstGeom>
        </p:spPr>
      </p:pic>
      <p:pic>
        <p:nvPicPr>
          <p:cNvPr id="10" name="תמונה 9" descr="symbol_02.bmp"/>
          <p:cNvPicPr>
            <a:picLocks noChangeAspect="1"/>
          </p:cNvPicPr>
          <p:nvPr/>
        </p:nvPicPr>
        <p:blipFill>
          <a:blip r:embed="rId6"/>
          <a:stretch>
            <a:fillRect/>
          </a:stretch>
        </p:blipFill>
        <p:spPr>
          <a:xfrm>
            <a:off x="7279060" y="2824482"/>
            <a:ext cx="304800" cy="304800"/>
          </a:xfrm>
          <a:prstGeom prst="rect">
            <a:avLst/>
          </a:prstGeom>
        </p:spPr>
      </p:pic>
      <p:pic>
        <p:nvPicPr>
          <p:cNvPr id="11" name="תמונה 10" descr="symbol_03.bmp"/>
          <p:cNvPicPr>
            <a:picLocks noChangeAspect="1"/>
          </p:cNvPicPr>
          <p:nvPr/>
        </p:nvPicPr>
        <p:blipFill>
          <a:blip r:embed="rId7"/>
          <a:stretch>
            <a:fillRect/>
          </a:stretch>
        </p:blipFill>
        <p:spPr>
          <a:xfrm>
            <a:off x="7274958" y="3263675"/>
            <a:ext cx="304800" cy="304800"/>
          </a:xfrm>
          <a:prstGeom prst="rect">
            <a:avLst/>
          </a:prstGeom>
        </p:spPr>
      </p:pic>
      <p:pic>
        <p:nvPicPr>
          <p:cNvPr id="12" name="תמונה 11" descr="symbol_04.bmp"/>
          <p:cNvPicPr>
            <a:picLocks noChangeAspect="1"/>
          </p:cNvPicPr>
          <p:nvPr/>
        </p:nvPicPr>
        <p:blipFill>
          <a:blip r:embed="rId8"/>
          <a:stretch>
            <a:fillRect/>
          </a:stretch>
        </p:blipFill>
        <p:spPr>
          <a:xfrm>
            <a:off x="7274958" y="3680618"/>
            <a:ext cx="304800" cy="304800"/>
          </a:xfrm>
          <a:prstGeom prst="rect">
            <a:avLst/>
          </a:prstGeom>
        </p:spPr>
      </p:pic>
      <p:pic>
        <p:nvPicPr>
          <p:cNvPr id="13" name="תמונה 12" descr="symbol_05.bmp"/>
          <p:cNvPicPr>
            <a:picLocks noChangeAspect="1"/>
          </p:cNvPicPr>
          <p:nvPr/>
        </p:nvPicPr>
        <p:blipFill>
          <a:blip r:embed="rId9"/>
          <a:stretch>
            <a:fillRect/>
          </a:stretch>
        </p:blipFill>
        <p:spPr>
          <a:xfrm>
            <a:off x="7274958" y="4111939"/>
            <a:ext cx="304800" cy="304800"/>
          </a:xfrm>
          <a:prstGeom prst="rect">
            <a:avLst/>
          </a:prstGeom>
        </p:spPr>
      </p:pic>
      <p:pic>
        <p:nvPicPr>
          <p:cNvPr id="14" name="תמונה 13" descr="symbol_06.bmp"/>
          <p:cNvPicPr>
            <a:picLocks noChangeAspect="1"/>
          </p:cNvPicPr>
          <p:nvPr/>
        </p:nvPicPr>
        <p:blipFill>
          <a:blip r:embed="rId10"/>
          <a:stretch>
            <a:fillRect/>
          </a:stretch>
        </p:blipFill>
        <p:spPr>
          <a:xfrm>
            <a:off x="7274958" y="4528882"/>
            <a:ext cx="304800" cy="304800"/>
          </a:xfrm>
          <a:prstGeom prst="rect">
            <a:avLst/>
          </a:prstGeom>
        </p:spPr>
      </p:pic>
      <p:pic>
        <p:nvPicPr>
          <p:cNvPr id="16" name="תמונה 15" descr="symbol_07.bmp"/>
          <p:cNvPicPr>
            <a:picLocks noChangeAspect="1"/>
          </p:cNvPicPr>
          <p:nvPr/>
        </p:nvPicPr>
        <p:blipFill>
          <a:blip r:embed="rId11"/>
          <a:stretch>
            <a:fillRect/>
          </a:stretch>
        </p:blipFill>
        <p:spPr>
          <a:xfrm>
            <a:off x="7274958" y="4945826"/>
            <a:ext cx="304800" cy="304800"/>
          </a:xfrm>
          <a:prstGeom prst="rect">
            <a:avLst/>
          </a:prstGeom>
        </p:spPr>
      </p:pic>
      <p:pic>
        <p:nvPicPr>
          <p:cNvPr id="17" name="תמונה 16" descr="symbol_08.bmp"/>
          <p:cNvPicPr>
            <a:picLocks noChangeAspect="1"/>
          </p:cNvPicPr>
          <p:nvPr/>
        </p:nvPicPr>
        <p:blipFill>
          <a:blip r:embed="rId12"/>
          <a:stretch>
            <a:fillRect/>
          </a:stretch>
        </p:blipFill>
        <p:spPr>
          <a:xfrm>
            <a:off x="7289335" y="5334014"/>
            <a:ext cx="304800" cy="304800"/>
          </a:xfrm>
          <a:prstGeom prst="rect">
            <a:avLst/>
          </a:prstGeom>
        </p:spPr>
      </p:pic>
      <p:pic>
        <p:nvPicPr>
          <p:cNvPr id="18" name="תמונה 17" descr="symbol_09.bmp"/>
          <p:cNvPicPr>
            <a:picLocks noChangeAspect="1"/>
          </p:cNvPicPr>
          <p:nvPr/>
        </p:nvPicPr>
        <p:blipFill>
          <a:blip r:embed="rId13"/>
          <a:stretch>
            <a:fillRect/>
          </a:stretch>
        </p:blipFill>
        <p:spPr>
          <a:xfrm>
            <a:off x="7289335" y="5779712"/>
            <a:ext cx="304800" cy="304800"/>
          </a:xfrm>
          <a:prstGeom prst="rect">
            <a:avLst/>
          </a:prstGeom>
        </p:spPr>
      </p:pic>
      <p:sp>
        <p:nvSpPr>
          <p:cNvPr id="19" name="מלבן 18"/>
          <p:cNvSpPr/>
          <p:nvPr/>
        </p:nvSpPr>
        <p:spPr>
          <a:xfrm>
            <a:off x="7127784" y="2232423"/>
            <a:ext cx="585571" cy="5602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אליפסה 19"/>
          <p:cNvSpPr/>
          <p:nvPr/>
        </p:nvSpPr>
        <p:spPr>
          <a:xfrm>
            <a:off x="8673996" y="2368651"/>
            <a:ext cx="889527" cy="4083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אליפסה 21"/>
          <p:cNvSpPr/>
          <p:nvPr/>
        </p:nvSpPr>
        <p:spPr>
          <a:xfrm>
            <a:off x="9094710" y="3761412"/>
            <a:ext cx="947610" cy="41624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אליפסה 25"/>
          <p:cNvSpPr/>
          <p:nvPr/>
        </p:nvSpPr>
        <p:spPr>
          <a:xfrm>
            <a:off x="7738258" y="6209824"/>
            <a:ext cx="1279717" cy="63211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7" name="תמונה 26" descr="symbol_01.bmp"/>
          <p:cNvPicPr>
            <a:picLocks noChangeAspect="1"/>
          </p:cNvPicPr>
          <p:nvPr/>
        </p:nvPicPr>
        <p:blipFill>
          <a:blip r:embed="rId5"/>
          <a:stretch>
            <a:fillRect/>
          </a:stretch>
        </p:blipFill>
        <p:spPr>
          <a:xfrm>
            <a:off x="1374771" y="2003272"/>
            <a:ext cx="304800" cy="304800"/>
          </a:xfrm>
          <a:prstGeom prst="rect">
            <a:avLst/>
          </a:prstGeom>
          <a:ln w="28575">
            <a:noFill/>
          </a:ln>
        </p:spPr>
      </p:pic>
      <p:sp>
        <p:nvSpPr>
          <p:cNvPr id="3" name="אליפסה 2"/>
          <p:cNvSpPr/>
          <p:nvPr/>
        </p:nvSpPr>
        <p:spPr>
          <a:xfrm>
            <a:off x="2241873" y="6193418"/>
            <a:ext cx="1463734" cy="59848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כותרת 1"/>
          <p:cNvSpPr>
            <a:spLocks noGrp="1"/>
          </p:cNvSpPr>
          <p:nvPr>
            <p:ph type="title"/>
          </p:nvPr>
        </p:nvSpPr>
        <p:spPr>
          <a:xfrm>
            <a:off x="709200" y="28800"/>
            <a:ext cx="11501872" cy="855545"/>
          </a:xfrm>
        </p:spPr>
        <p:txBody>
          <a:bodyPr>
            <a:normAutofit/>
          </a:bodyPr>
          <a:lstStyle/>
          <a:p>
            <a:r>
              <a:rPr lang="arn-CL" b="1" dirty="0">
                <a:solidFill>
                  <a:schemeClr val="accent1"/>
                </a:solidFill>
                <a:latin typeface="Times New Roman" charset="0"/>
                <a:cs typeface="Times New Roman" charset="0"/>
              </a:rPr>
              <a:t>GUI-adding a </a:t>
            </a:r>
            <a:r>
              <a:rPr lang="arn-CL" b="1" dirty="0" smtClean="0">
                <a:solidFill>
                  <a:schemeClr val="accent1"/>
                </a:solidFill>
                <a:latin typeface="Times New Roman" charset="0"/>
                <a:cs typeface="Times New Roman" charset="0"/>
              </a:rPr>
              <a:t>symbol</a:t>
            </a:r>
            <a:r>
              <a:rPr lang="en-US" b="1" dirty="0" smtClean="0">
                <a:solidFill>
                  <a:schemeClr val="accent1"/>
                </a:solidFill>
                <a:latin typeface="Times New Roman" panose="02020603050405020304" pitchFamily="18" charset="0"/>
              </a:rPr>
              <a:t> </a:t>
            </a:r>
            <a:r>
              <a:rPr lang="en-US" sz="3200" dirty="0" smtClean="0">
                <a:solidFill>
                  <a:schemeClr val="accent1"/>
                </a:solidFill>
                <a:latin typeface="Times New Roman" panose="02020603050405020304" pitchFamily="18" charset="0"/>
              </a:rPr>
              <a:t>reused</a:t>
            </a:r>
            <a:endParaRPr lang="he-IL" sz="3100" dirty="0">
              <a:solidFill>
                <a:schemeClr val="accent1"/>
              </a:solidFill>
              <a:latin typeface="Times New Roman"/>
              <a:cs typeface="Times New Roman"/>
            </a:endParaRPr>
          </a:p>
        </p:txBody>
      </p:sp>
      <p:sp>
        <p:nvSpPr>
          <p:cNvPr id="15" name="אליפסה 14"/>
          <p:cNvSpPr/>
          <p:nvPr/>
        </p:nvSpPr>
        <p:spPr>
          <a:xfrm>
            <a:off x="9480068" y="6204987"/>
            <a:ext cx="1319228" cy="59393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אליפסה 30"/>
          <p:cNvSpPr/>
          <p:nvPr/>
        </p:nvSpPr>
        <p:spPr>
          <a:xfrm>
            <a:off x="8037793" y="5468876"/>
            <a:ext cx="897795" cy="3166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אליפסה 31"/>
          <p:cNvSpPr/>
          <p:nvPr/>
        </p:nvSpPr>
        <p:spPr>
          <a:xfrm>
            <a:off x="10058526" y="5375928"/>
            <a:ext cx="897795" cy="3166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3" name="תמונה 32" descr="reg_gui.jpg"/>
          <p:cNvPicPr>
            <a:picLocks noChangeAspect="1"/>
          </p:cNvPicPr>
          <p:nvPr/>
        </p:nvPicPr>
        <p:blipFill>
          <a:blip r:embed="rId14"/>
          <a:stretch>
            <a:fillRect/>
          </a:stretch>
        </p:blipFill>
        <p:spPr>
          <a:xfrm>
            <a:off x="3895478" y="6180051"/>
            <a:ext cx="3365059" cy="479552"/>
          </a:xfrm>
          <a:prstGeom prst="rect">
            <a:avLst/>
          </a:prstGeom>
          <a:ln w="57150">
            <a:solidFill>
              <a:schemeClr val="tx1"/>
            </a:solidFill>
          </a:ln>
        </p:spPr>
      </p:pic>
      <p:pic>
        <p:nvPicPr>
          <p:cNvPr id="35" name="תמונה 34" descr="choose.jpg"/>
          <p:cNvPicPr>
            <a:picLocks noChangeAspect="1"/>
          </p:cNvPicPr>
          <p:nvPr/>
        </p:nvPicPr>
        <p:blipFill>
          <a:blip r:embed="rId15"/>
          <a:stretch>
            <a:fillRect/>
          </a:stretch>
        </p:blipFill>
        <p:spPr>
          <a:xfrm>
            <a:off x="9087231" y="4200783"/>
            <a:ext cx="844550" cy="268288"/>
          </a:xfrm>
          <a:prstGeom prst="rect">
            <a:avLst/>
          </a:prstGeom>
          <a:ln w="57150">
            <a:solidFill>
              <a:schemeClr val="tx1"/>
            </a:solidFill>
          </a:ln>
        </p:spPr>
      </p:pic>
      <p:pic>
        <p:nvPicPr>
          <p:cNvPr id="6" name="תמונה 5"/>
          <p:cNvPicPr>
            <a:picLocks noChangeAspect="1"/>
          </p:cNvPicPr>
          <p:nvPr/>
        </p:nvPicPr>
        <p:blipFill>
          <a:blip r:embed="rId16"/>
          <a:stretch>
            <a:fillRect/>
          </a:stretch>
        </p:blipFill>
        <p:spPr>
          <a:xfrm>
            <a:off x="7934216" y="4186322"/>
            <a:ext cx="884286" cy="288354"/>
          </a:xfrm>
          <a:prstGeom prst="rect">
            <a:avLst/>
          </a:prstGeom>
          <a:ln w="57150">
            <a:solidFill>
              <a:schemeClr val="tx1"/>
            </a:solidFill>
          </a:ln>
        </p:spPr>
      </p:pic>
      <p:cxnSp>
        <p:nvCxnSpPr>
          <p:cNvPr id="24" name="מחבר ישר 23"/>
          <p:cNvCxnSpPr/>
          <p:nvPr/>
        </p:nvCxnSpPr>
        <p:spPr>
          <a:xfrm>
            <a:off x="11358368" y="1203158"/>
            <a:ext cx="68469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362872" y="758873"/>
            <a:ext cx="684691" cy="461665"/>
          </a:xfrm>
          <a:prstGeom prst="rect">
            <a:avLst/>
          </a:prstGeom>
          <a:noFill/>
        </p:spPr>
        <p:txBody>
          <a:bodyPr wrap="square" rtlCol="1">
            <a:spAutoFit/>
          </a:bodyPr>
          <a:lstStyle/>
          <a:p>
            <a:r>
              <a:rPr lang="en-US" sz="1200" b="1" dirty="0" smtClean="0"/>
              <a:t>Curr. Project</a:t>
            </a:r>
            <a:endParaRPr lang="he-IL" sz="1200" b="1" dirty="0"/>
          </a:p>
        </p:txBody>
      </p:sp>
    </p:spTree>
    <p:extLst>
      <p:ext uri="{BB962C8B-B14F-4D97-AF65-F5344CB8AC3E}">
        <p14:creationId xmlns:p14="http://schemas.microsoft.com/office/powerpoint/2010/main" val="274909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3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32"/>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2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3"/>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19" grpId="0" animBg="1"/>
      <p:bldP spid="20" grpId="0" animBg="1"/>
      <p:bldP spid="20" grpId="1" animBg="1"/>
      <p:bldP spid="22" grpId="0" animBg="1"/>
      <p:bldP spid="22" grpId="1" animBg="1"/>
      <p:bldP spid="26" grpId="0" animBg="1"/>
      <p:bldP spid="26" grpId="1" animBg="1"/>
      <p:bldP spid="3" grpId="0" animBg="1"/>
      <p:bldP spid="3" grpId="1" animBg="1"/>
      <p:bldP spid="15" grpId="0" animBg="1"/>
      <p:bldP spid="31" grpId="0" animBg="1"/>
      <p:bldP spid="31" grpId="1" animBg="1"/>
      <p:bldP spid="32" grpId="0" animBg="1"/>
      <p:bldP spid="3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מציין מיקום תוכן 6" descr="SG_GUI.jpg"/>
          <p:cNvPicPr>
            <a:picLocks noGrp="1" noChangeAspect="1"/>
          </p:cNvPicPr>
          <p:nvPr>
            <p:ph idx="1"/>
          </p:nvPr>
        </p:nvPicPr>
        <p:blipFill>
          <a:blip r:embed="rId3"/>
          <a:stretch>
            <a:fillRect/>
          </a:stretch>
        </p:blipFill>
        <p:spPr>
          <a:xfrm>
            <a:off x="601200" y="766800"/>
            <a:ext cx="10669519" cy="5989503"/>
          </a:xfrm>
        </p:spPr>
      </p:pic>
      <p:sp>
        <p:nvSpPr>
          <p:cNvPr id="2" name="כותרת 1"/>
          <p:cNvSpPr>
            <a:spLocks noGrp="1"/>
          </p:cNvSpPr>
          <p:nvPr>
            <p:ph type="title"/>
          </p:nvPr>
        </p:nvSpPr>
        <p:spPr>
          <a:xfrm>
            <a:off x="709200" y="28800"/>
            <a:ext cx="11245199" cy="908534"/>
          </a:xfrm>
        </p:spPr>
        <p:txBody>
          <a:bodyPr>
            <a:normAutofit/>
          </a:bodyPr>
          <a:lstStyle/>
          <a:p>
            <a:r>
              <a:rPr lang="arn-CL" sz="4900" b="1" dirty="0">
                <a:solidFill>
                  <a:schemeClr val="accent1"/>
                </a:solidFill>
                <a:latin typeface="Times New Roman"/>
                <a:cs typeface="Times New Roman"/>
              </a:rPr>
              <a:t>GUI-Removing a </a:t>
            </a:r>
            <a:r>
              <a:rPr lang="arn-CL" sz="4900" b="1" dirty="0" smtClean="0">
                <a:solidFill>
                  <a:schemeClr val="accent1"/>
                </a:solidFill>
                <a:latin typeface="Times New Roman"/>
                <a:cs typeface="Times New Roman"/>
              </a:rPr>
              <a:t>symbol </a:t>
            </a:r>
            <a:r>
              <a:rPr lang="en-US" sz="3200" dirty="0" smtClean="0">
                <a:solidFill>
                  <a:schemeClr val="accent1"/>
                </a:solidFill>
                <a:latin typeface="Times New Roman" panose="02020603050405020304" pitchFamily="18" charset="0"/>
              </a:rPr>
              <a:t>reused</a:t>
            </a:r>
            <a:endParaRPr lang="he-IL" sz="2700" dirty="0">
              <a:solidFill>
                <a:schemeClr val="accent1"/>
              </a:solidFill>
              <a:latin typeface="Times New Roman"/>
              <a:cs typeface="Times New Roman"/>
            </a:endParaRPr>
          </a:p>
        </p:txBody>
      </p:sp>
      <p:sp>
        <p:nvSpPr>
          <p:cNvPr id="8" name="אליפסה 7"/>
          <p:cNvSpPr/>
          <p:nvPr/>
        </p:nvSpPr>
        <p:spPr>
          <a:xfrm>
            <a:off x="10196595" y="3800545"/>
            <a:ext cx="897795" cy="3166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8"/>
          <p:cNvSpPr/>
          <p:nvPr/>
        </p:nvSpPr>
        <p:spPr>
          <a:xfrm>
            <a:off x="10088551" y="5375764"/>
            <a:ext cx="897795" cy="3166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אליפסה 9"/>
          <p:cNvSpPr/>
          <p:nvPr/>
        </p:nvSpPr>
        <p:spPr>
          <a:xfrm>
            <a:off x="8023581" y="5460318"/>
            <a:ext cx="897795" cy="3166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תמונה 10" descr="symbol_01.bmp"/>
          <p:cNvPicPr>
            <a:picLocks noChangeAspect="1"/>
          </p:cNvPicPr>
          <p:nvPr/>
        </p:nvPicPr>
        <p:blipFill>
          <a:blip r:embed="rId4"/>
          <a:stretch>
            <a:fillRect/>
          </a:stretch>
        </p:blipFill>
        <p:spPr>
          <a:xfrm>
            <a:off x="1337109" y="1958664"/>
            <a:ext cx="304800" cy="304800"/>
          </a:xfrm>
          <a:prstGeom prst="rect">
            <a:avLst/>
          </a:prstGeom>
          <a:ln w="28575">
            <a:noFill/>
          </a:ln>
        </p:spPr>
      </p:pic>
      <p:pic>
        <p:nvPicPr>
          <p:cNvPr id="12" name="תמונה 11" descr="reg_gui.jpg"/>
          <p:cNvPicPr>
            <a:picLocks noChangeAspect="1"/>
          </p:cNvPicPr>
          <p:nvPr/>
        </p:nvPicPr>
        <p:blipFill>
          <a:blip r:embed="rId5"/>
          <a:stretch>
            <a:fillRect/>
          </a:stretch>
        </p:blipFill>
        <p:spPr>
          <a:xfrm>
            <a:off x="3895200" y="6181200"/>
            <a:ext cx="3365059" cy="479552"/>
          </a:xfrm>
          <a:prstGeom prst="rect">
            <a:avLst/>
          </a:prstGeom>
          <a:ln w="57150">
            <a:solidFill>
              <a:schemeClr val="tx1"/>
            </a:solidFill>
          </a:ln>
        </p:spPr>
      </p:pic>
      <p:pic>
        <p:nvPicPr>
          <p:cNvPr id="13" name="תמונה 12" descr="choose.jpg"/>
          <p:cNvPicPr>
            <a:picLocks noChangeAspect="1"/>
          </p:cNvPicPr>
          <p:nvPr/>
        </p:nvPicPr>
        <p:blipFill>
          <a:blip r:embed="rId6"/>
          <a:stretch>
            <a:fillRect/>
          </a:stretch>
        </p:blipFill>
        <p:spPr>
          <a:xfrm>
            <a:off x="9086400" y="4201200"/>
            <a:ext cx="844550" cy="268288"/>
          </a:xfrm>
          <a:prstGeom prst="rect">
            <a:avLst/>
          </a:prstGeom>
          <a:ln w="57150">
            <a:solidFill>
              <a:schemeClr val="tx1"/>
            </a:solidFill>
          </a:ln>
        </p:spPr>
      </p:pic>
      <p:pic>
        <p:nvPicPr>
          <p:cNvPr id="15" name="תמונה 14"/>
          <p:cNvPicPr>
            <a:picLocks noChangeAspect="1"/>
          </p:cNvPicPr>
          <p:nvPr/>
        </p:nvPicPr>
        <p:blipFill>
          <a:blip r:embed="rId7"/>
          <a:stretch>
            <a:fillRect/>
          </a:stretch>
        </p:blipFill>
        <p:spPr>
          <a:xfrm>
            <a:off x="7934400" y="4186800"/>
            <a:ext cx="884286" cy="288354"/>
          </a:xfrm>
          <a:prstGeom prst="rect">
            <a:avLst/>
          </a:prstGeom>
          <a:ln w="57150">
            <a:solidFill>
              <a:schemeClr val="tx1"/>
            </a:solidFill>
          </a:ln>
        </p:spPr>
      </p:pic>
      <p:pic>
        <p:nvPicPr>
          <p:cNvPr id="16" name="תמונה 15" descr="symbol_00.bmp"/>
          <p:cNvPicPr>
            <a:picLocks noChangeAspect="1"/>
          </p:cNvPicPr>
          <p:nvPr/>
        </p:nvPicPr>
        <p:blipFill>
          <a:blip r:embed="rId8"/>
          <a:stretch>
            <a:fillRect/>
          </a:stretch>
        </p:blipFill>
        <p:spPr>
          <a:xfrm>
            <a:off x="1337109" y="1958664"/>
            <a:ext cx="304800" cy="304800"/>
          </a:xfrm>
          <a:prstGeom prst="rect">
            <a:avLst/>
          </a:prstGeom>
        </p:spPr>
      </p:pic>
      <p:cxnSp>
        <p:nvCxnSpPr>
          <p:cNvPr id="17" name="מחבר ישר 16"/>
          <p:cNvCxnSpPr/>
          <p:nvPr/>
        </p:nvCxnSpPr>
        <p:spPr>
          <a:xfrm>
            <a:off x="11358368" y="1203158"/>
            <a:ext cx="68469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1362872" y="758873"/>
            <a:ext cx="684691" cy="461665"/>
          </a:xfrm>
          <a:prstGeom prst="rect">
            <a:avLst/>
          </a:prstGeom>
          <a:noFill/>
        </p:spPr>
        <p:txBody>
          <a:bodyPr wrap="square" rtlCol="1">
            <a:spAutoFit/>
          </a:bodyPr>
          <a:lstStyle/>
          <a:p>
            <a:r>
              <a:rPr lang="en-US" sz="1200" b="1" dirty="0" smtClean="0"/>
              <a:t>Curr. Project</a:t>
            </a:r>
            <a:endParaRPr lang="he-IL" sz="1200" b="1" dirty="0"/>
          </a:p>
        </p:txBody>
      </p:sp>
    </p:spTree>
    <p:extLst>
      <p:ext uri="{BB962C8B-B14F-4D97-AF65-F5344CB8AC3E}">
        <p14:creationId xmlns:p14="http://schemas.microsoft.com/office/powerpoint/2010/main" val="10864970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10" grpId="0" animBg="1"/>
      <p:bldP spid="1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מציין מיקום תוכן 6" descr="SG_GUI.jpg"/>
          <p:cNvPicPr>
            <a:picLocks noChangeAspect="1"/>
          </p:cNvPicPr>
          <p:nvPr/>
        </p:nvPicPr>
        <p:blipFill>
          <a:blip r:embed="rId3"/>
          <a:stretch>
            <a:fillRect/>
          </a:stretch>
        </p:blipFill>
        <p:spPr>
          <a:xfrm>
            <a:off x="601200" y="766800"/>
            <a:ext cx="10669519" cy="5989503"/>
          </a:xfrm>
          <a:prstGeom prst="rect">
            <a:avLst/>
          </a:prstGeom>
        </p:spPr>
      </p:pic>
      <p:sp>
        <p:nvSpPr>
          <p:cNvPr id="2" name="כותרת 1"/>
          <p:cNvSpPr>
            <a:spLocks noGrp="1"/>
          </p:cNvSpPr>
          <p:nvPr>
            <p:ph type="title"/>
          </p:nvPr>
        </p:nvSpPr>
        <p:spPr>
          <a:xfrm>
            <a:off x="709200" y="28800"/>
            <a:ext cx="10356574" cy="808729"/>
          </a:xfrm>
        </p:spPr>
        <p:txBody>
          <a:bodyPr/>
          <a:lstStyle/>
          <a:p>
            <a:r>
              <a:rPr lang="arn-CL" b="1" dirty="0">
                <a:solidFill>
                  <a:schemeClr val="accent1"/>
                </a:solidFill>
                <a:latin typeface="Times New Roman"/>
                <a:cs typeface="Times New Roman"/>
              </a:rPr>
              <a:t>GUI-navigating </a:t>
            </a:r>
            <a:r>
              <a:rPr lang="arn-CL" b="1" dirty="0" smtClean="0">
                <a:solidFill>
                  <a:schemeClr val="accent1"/>
                </a:solidFill>
                <a:latin typeface="Times New Roman"/>
                <a:cs typeface="Times New Roman"/>
              </a:rPr>
              <a:t>a cursor symbol</a:t>
            </a:r>
            <a:endParaRPr lang="he-IL" b="1" dirty="0">
              <a:solidFill>
                <a:schemeClr val="accent1"/>
              </a:solidFill>
              <a:latin typeface="Times New Roman"/>
              <a:cs typeface="Times New Roman"/>
            </a:endParaRPr>
          </a:p>
        </p:txBody>
      </p:sp>
      <p:pic>
        <p:nvPicPr>
          <p:cNvPr id="7" name="תמונה 6" descr="reg_gui.jpg"/>
          <p:cNvPicPr>
            <a:picLocks noChangeAspect="1"/>
          </p:cNvPicPr>
          <p:nvPr/>
        </p:nvPicPr>
        <p:blipFill>
          <a:blip r:embed="rId4"/>
          <a:stretch>
            <a:fillRect/>
          </a:stretch>
        </p:blipFill>
        <p:spPr>
          <a:xfrm>
            <a:off x="3867509" y="6124754"/>
            <a:ext cx="3365059" cy="479552"/>
          </a:xfrm>
          <a:prstGeom prst="rect">
            <a:avLst/>
          </a:prstGeom>
        </p:spPr>
      </p:pic>
      <p:pic>
        <p:nvPicPr>
          <p:cNvPr id="12" name="תמונה 11" descr="symbol_02.bmp"/>
          <p:cNvPicPr>
            <a:picLocks noChangeAspect="1"/>
          </p:cNvPicPr>
          <p:nvPr/>
        </p:nvPicPr>
        <p:blipFill>
          <a:blip r:embed="rId5"/>
          <a:stretch>
            <a:fillRect/>
          </a:stretch>
        </p:blipFill>
        <p:spPr>
          <a:xfrm>
            <a:off x="2228505" y="2674203"/>
            <a:ext cx="304800" cy="304800"/>
          </a:xfrm>
          <a:prstGeom prst="rect">
            <a:avLst/>
          </a:prstGeom>
        </p:spPr>
      </p:pic>
      <p:pic>
        <p:nvPicPr>
          <p:cNvPr id="15" name="תמונה 14" descr="symbol_04.bmp"/>
          <p:cNvPicPr>
            <a:picLocks noChangeAspect="1"/>
          </p:cNvPicPr>
          <p:nvPr/>
        </p:nvPicPr>
        <p:blipFill>
          <a:blip r:embed="rId6"/>
          <a:stretch>
            <a:fillRect/>
          </a:stretch>
        </p:blipFill>
        <p:spPr>
          <a:xfrm>
            <a:off x="2990505" y="2008455"/>
            <a:ext cx="344556" cy="346449"/>
          </a:xfrm>
          <a:prstGeom prst="rect">
            <a:avLst/>
          </a:prstGeom>
        </p:spPr>
      </p:pic>
      <p:sp>
        <p:nvSpPr>
          <p:cNvPr id="16" name="אליפסה 15"/>
          <p:cNvSpPr/>
          <p:nvPr/>
        </p:nvSpPr>
        <p:spPr>
          <a:xfrm>
            <a:off x="3905280" y="6233912"/>
            <a:ext cx="897795" cy="3166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אליפסה 18"/>
          <p:cNvSpPr/>
          <p:nvPr/>
        </p:nvSpPr>
        <p:spPr>
          <a:xfrm>
            <a:off x="4845184" y="6239788"/>
            <a:ext cx="897795" cy="3166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TextBox 23"/>
          <p:cNvSpPr txBox="1"/>
          <p:nvPr/>
        </p:nvSpPr>
        <p:spPr>
          <a:xfrm>
            <a:off x="4572389" y="6230661"/>
            <a:ext cx="1431235" cy="307777"/>
          </a:xfrm>
          <a:prstGeom prst="rect">
            <a:avLst/>
          </a:prstGeom>
        </p:spPr>
        <p:txBody>
          <a:bodyPr rtlCol="1">
            <a:spAutoFit/>
          </a:bodyPr>
          <a:lstStyle/>
          <a:p>
            <a:pPr algn="ctr"/>
            <a:r>
              <a:rPr lang="he-IL" sz="1400" dirty="0" smtClean="0">
                <a:latin typeface="Arial"/>
                <a:cs typeface="Arial"/>
              </a:rPr>
              <a:t>01</a:t>
            </a:r>
            <a:endParaRPr lang="he-IL" sz="1400" dirty="0"/>
          </a:p>
        </p:txBody>
      </p:sp>
      <p:sp>
        <p:nvSpPr>
          <p:cNvPr id="25" name="אליפסה 24"/>
          <p:cNvSpPr/>
          <p:nvPr/>
        </p:nvSpPr>
        <p:spPr>
          <a:xfrm>
            <a:off x="5794090" y="6225411"/>
            <a:ext cx="560594" cy="3175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אליפסה 25"/>
          <p:cNvSpPr/>
          <p:nvPr/>
        </p:nvSpPr>
        <p:spPr>
          <a:xfrm>
            <a:off x="6484203" y="6225411"/>
            <a:ext cx="520424" cy="3159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7" name="תמונה 26" descr="symbol_00.bmp"/>
          <p:cNvPicPr>
            <a:picLocks noChangeAspect="1"/>
          </p:cNvPicPr>
          <p:nvPr/>
        </p:nvPicPr>
        <p:blipFill>
          <a:blip r:embed="rId7"/>
          <a:stretch>
            <a:fillRect/>
          </a:stretch>
        </p:blipFill>
        <p:spPr>
          <a:xfrm>
            <a:off x="1385550" y="2017978"/>
            <a:ext cx="304800" cy="304800"/>
          </a:xfrm>
          <a:prstGeom prst="rect">
            <a:avLst/>
          </a:prstGeom>
          <a:ln w="28575">
            <a:solidFill>
              <a:srgbClr val="FF0000"/>
            </a:solidFill>
          </a:ln>
        </p:spPr>
      </p:pic>
      <p:pic>
        <p:nvPicPr>
          <p:cNvPr id="29" name="תמונה 28" descr="choose.jpg"/>
          <p:cNvPicPr>
            <a:picLocks noChangeAspect="1"/>
          </p:cNvPicPr>
          <p:nvPr/>
        </p:nvPicPr>
        <p:blipFill>
          <a:blip r:embed="rId8"/>
          <a:stretch>
            <a:fillRect/>
          </a:stretch>
        </p:blipFill>
        <p:spPr>
          <a:xfrm>
            <a:off x="9057735" y="4097547"/>
            <a:ext cx="844550" cy="268288"/>
          </a:xfrm>
          <a:prstGeom prst="rect">
            <a:avLst/>
          </a:prstGeom>
        </p:spPr>
      </p:pic>
      <p:pic>
        <p:nvPicPr>
          <p:cNvPr id="30" name="תמונה 29"/>
          <p:cNvPicPr>
            <a:picLocks noChangeAspect="1"/>
          </p:cNvPicPr>
          <p:nvPr/>
        </p:nvPicPr>
        <p:blipFill>
          <a:blip r:embed="rId9"/>
          <a:stretch>
            <a:fillRect/>
          </a:stretch>
        </p:blipFill>
        <p:spPr>
          <a:xfrm>
            <a:off x="7904720" y="4112582"/>
            <a:ext cx="884286" cy="288354"/>
          </a:xfrm>
          <a:prstGeom prst="rect">
            <a:avLst/>
          </a:prstGeom>
        </p:spPr>
      </p:pic>
      <p:pic>
        <p:nvPicPr>
          <p:cNvPr id="31" name="תמונה 30" descr="symbol_04.bmp"/>
          <p:cNvPicPr>
            <a:picLocks noChangeAspect="1"/>
          </p:cNvPicPr>
          <p:nvPr/>
        </p:nvPicPr>
        <p:blipFill>
          <a:blip r:embed="rId6"/>
          <a:stretch>
            <a:fillRect/>
          </a:stretch>
        </p:blipFill>
        <p:spPr>
          <a:xfrm>
            <a:off x="2990505" y="1997256"/>
            <a:ext cx="344556" cy="346449"/>
          </a:xfrm>
          <a:prstGeom prst="rect">
            <a:avLst/>
          </a:prstGeom>
          <a:ln w="28575">
            <a:solidFill>
              <a:srgbClr val="FF0000"/>
            </a:solidFill>
          </a:ln>
        </p:spPr>
      </p:pic>
      <p:pic>
        <p:nvPicPr>
          <p:cNvPr id="32" name="תמונה 31" descr="symbol_00.bmp"/>
          <p:cNvPicPr>
            <a:picLocks noChangeAspect="1"/>
          </p:cNvPicPr>
          <p:nvPr/>
        </p:nvPicPr>
        <p:blipFill>
          <a:blip r:embed="rId7"/>
          <a:stretch>
            <a:fillRect/>
          </a:stretch>
        </p:blipFill>
        <p:spPr>
          <a:xfrm>
            <a:off x="1353811" y="1977665"/>
            <a:ext cx="466516" cy="466516"/>
          </a:xfrm>
          <a:prstGeom prst="rect">
            <a:avLst/>
          </a:prstGeom>
        </p:spPr>
      </p:pic>
    </p:spTree>
    <p:extLst>
      <p:ext uri="{BB962C8B-B14F-4D97-AF65-F5344CB8AC3E}">
        <p14:creationId xmlns:p14="http://schemas.microsoft.com/office/powerpoint/2010/main" val="9160002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9" grpId="0" animBg="1"/>
      <p:bldP spid="19" grpId="1" animBg="1"/>
      <p:bldP spid="24" grpId="0"/>
      <p:bldP spid="25" grpId="0" animBg="1"/>
      <p:bldP spid="25" grpId="1" animBg="1"/>
      <p:bldP spid="26" grpId="0" animBg="1"/>
      <p:bldP spid="2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מציין מיקום תוכן 6" descr="SG_GUI.jpg"/>
          <p:cNvPicPr>
            <a:picLocks noChangeAspect="1"/>
          </p:cNvPicPr>
          <p:nvPr/>
        </p:nvPicPr>
        <p:blipFill>
          <a:blip r:embed="rId3"/>
          <a:stretch>
            <a:fillRect/>
          </a:stretch>
        </p:blipFill>
        <p:spPr>
          <a:xfrm>
            <a:off x="601200" y="766800"/>
            <a:ext cx="10669519" cy="5989503"/>
          </a:xfrm>
          <a:prstGeom prst="rect">
            <a:avLst/>
          </a:prstGeom>
        </p:spPr>
      </p:pic>
      <p:sp>
        <p:nvSpPr>
          <p:cNvPr id="5" name="כותרת 1"/>
          <p:cNvSpPr txBox="1">
            <a:spLocks/>
          </p:cNvSpPr>
          <p:nvPr/>
        </p:nvSpPr>
        <p:spPr>
          <a:xfrm>
            <a:off x="603849" y="0"/>
            <a:ext cx="10356574" cy="808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arn-CL" b="1" dirty="0">
                <a:solidFill>
                  <a:schemeClr val="accent1"/>
                </a:solidFill>
                <a:latin typeface="Times New Roman"/>
                <a:cs typeface="Times New Roman"/>
              </a:rPr>
              <a:t>GUI-choosing a symbol</a:t>
            </a:r>
            <a:endParaRPr lang="he-IL" b="1" dirty="0">
              <a:solidFill>
                <a:schemeClr val="accent1"/>
              </a:solidFill>
              <a:latin typeface="Times New Roman"/>
              <a:cs typeface="Times New Roman"/>
            </a:endParaRPr>
          </a:p>
        </p:txBody>
      </p:sp>
      <p:pic>
        <p:nvPicPr>
          <p:cNvPr id="6" name="תמונה 5" descr="symbol_04.bmp"/>
          <p:cNvPicPr>
            <a:picLocks noChangeAspect="1"/>
          </p:cNvPicPr>
          <p:nvPr/>
        </p:nvPicPr>
        <p:blipFill>
          <a:blip r:embed="rId4"/>
          <a:stretch>
            <a:fillRect/>
          </a:stretch>
        </p:blipFill>
        <p:spPr>
          <a:xfrm>
            <a:off x="2990490" y="1992398"/>
            <a:ext cx="344556" cy="346449"/>
          </a:xfrm>
          <a:prstGeom prst="rect">
            <a:avLst/>
          </a:prstGeom>
          <a:ln w="28575">
            <a:solidFill>
              <a:srgbClr val="FF0000"/>
            </a:solidFill>
          </a:ln>
        </p:spPr>
      </p:pic>
      <p:pic>
        <p:nvPicPr>
          <p:cNvPr id="8" name="תמונה 7" descr="reg_gui.jpg"/>
          <p:cNvPicPr>
            <a:picLocks noChangeAspect="1"/>
          </p:cNvPicPr>
          <p:nvPr/>
        </p:nvPicPr>
        <p:blipFill>
          <a:blip r:embed="rId5"/>
          <a:stretch>
            <a:fillRect/>
          </a:stretch>
        </p:blipFill>
        <p:spPr>
          <a:xfrm>
            <a:off x="3853132" y="6110377"/>
            <a:ext cx="3365059" cy="479552"/>
          </a:xfrm>
          <a:prstGeom prst="rect">
            <a:avLst/>
          </a:prstGeom>
        </p:spPr>
      </p:pic>
      <p:pic>
        <p:nvPicPr>
          <p:cNvPr id="9" name="תמונה 8" descr="choose.jpg"/>
          <p:cNvPicPr>
            <a:picLocks noChangeAspect="1"/>
          </p:cNvPicPr>
          <p:nvPr/>
        </p:nvPicPr>
        <p:blipFill>
          <a:blip r:embed="rId6"/>
          <a:stretch>
            <a:fillRect/>
          </a:stretch>
        </p:blipFill>
        <p:spPr>
          <a:xfrm>
            <a:off x="9060988" y="4097562"/>
            <a:ext cx="844550" cy="268288"/>
          </a:xfrm>
          <a:prstGeom prst="rect">
            <a:avLst/>
          </a:prstGeom>
        </p:spPr>
      </p:pic>
      <p:sp>
        <p:nvSpPr>
          <p:cNvPr id="2" name="אליפסה 1"/>
          <p:cNvSpPr/>
          <p:nvPr/>
        </p:nvSpPr>
        <p:spPr>
          <a:xfrm>
            <a:off x="8989192" y="4076848"/>
            <a:ext cx="988142" cy="30971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תמונה 9"/>
          <p:cNvPicPr>
            <a:picLocks noChangeAspect="1"/>
          </p:cNvPicPr>
          <p:nvPr/>
        </p:nvPicPr>
        <p:blipFill>
          <a:blip r:embed="rId7"/>
          <a:stretch>
            <a:fillRect/>
          </a:stretch>
        </p:blipFill>
        <p:spPr>
          <a:xfrm>
            <a:off x="7875224" y="4097834"/>
            <a:ext cx="884286" cy="288354"/>
          </a:xfrm>
          <a:prstGeom prst="rect">
            <a:avLst/>
          </a:prstGeom>
        </p:spPr>
      </p:pic>
    </p:spTree>
    <p:extLst>
      <p:ext uri="{BB962C8B-B14F-4D97-AF65-F5344CB8AC3E}">
        <p14:creationId xmlns:p14="http://schemas.microsoft.com/office/powerpoint/2010/main" val="1200096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6"/>
                                        </p:tgtEl>
                                      </p:cBhvr>
                                    </p:animEffect>
                                    <p:animScale>
                                      <p:cBhvr>
                                        <p:cTn id="9"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p:txBody>
          <a:bodyPr/>
          <a:lstStyle/>
          <a:p>
            <a:endParaRPr lang="he-IL"/>
          </a:p>
        </p:txBody>
      </p:sp>
      <p:pic>
        <p:nvPicPr>
          <p:cNvPr id="4" name="מציין מיקום תוכן 6" descr="SG_GUI.jpg"/>
          <p:cNvPicPr>
            <a:picLocks noChangeAspect="1"/>
          </p:cNvPicPr>
          <p:nvPr/>
        </p:nvPicPr>
        <p:blipFill>
          <a:blip r:embed="rId3"/>
          <a:stretch>
            <a:fillRect/>
          </a:stretch>
        </p:blipFill>
        <p:spPr>
          <a:xfrm>
            <a:off x="601200" y="766800"/>
            <a:ext cx="10669519" cy="5989503"/>
          </a:xfrm>
          <a:prstGeom prst="rect">
            <a:avLst/>
          </a:prstGeom>
        </p:spPr>
      </p:pic>
      <p:pic>
        <p:nvPicPr>
          <p:cNvPr id="5" name="תמונה 4" descr="symbol_02.bmp"/>
          <p:cNvPicPr>
            <a:picLocks noChangeAspect="1"/>
          </p:cNvPicPr>
          <p:nvPr/>
        </p:nvPicPr>
        <p:blipFill>
          <a:blip r:embed="rId4"/>
          <a:stretch>
            <a:fillRect/>
          </a:stretch>
        </p:blipFill>
        <p:spPr>
          <a:xfrm>
            <a:off x="1698844" y="2306789"/>
            <a:ext cx="328377" cy="328377"/>
          </a:xfrm>
          <a:prstGeom prst="rect">
            <a:avLst/>
          </a:prstGeom>
        </p:spPr>
      </p:pic>
      <p:pic>
        <p:nvPicPr>
          <p:cNvPr id="6" name="תמונה 5" descr="symbol_04.bmp"/>
          <p:cNvPicPr>
            <a:picLocks noChangeAspect="1"/>
          </p:cNvPicPr>
          <p:nvPr/>
        </p:nvPicPr>
        <p:blipFill>
          <a:blip r:embed="rId5"/>
          <a:stretch>
            <a:fillRect/>
          </a:stretch>
        </p:blipFill>
        <p:spPr>
          <a:xfrm>
            <a:off x="1682665" y="1960389"/>
            <a:ext cx="344556" cy="346449"/>
          </a:xfrm>
          <a:prstGeom prst="rect">
            <a:avLst/>
          </a:prstGeom>
          <a:ln w="28575">
            <a:noFill/>
          </a:ln>
        </p:spPr>
      </p:pic>
      <p:pic>
        <p:nvPicPr>
          <p:cNvPr id="8" name="תמונה 7" descr="symbol_00.bmp"/>
          <p:cNvPicPr>
            <a:picLocks noChangeAspect="1"/>
          </p:cNvPicPr>
          <p:nvPr/>
        </p:nvPicPr>
        <p:blipFill>
          <a:blip r:embed="rId6"/>
          <a:stretch>
            <a:fillRect/>
          </a:stretch>
        </p:blipFill>
        <p:spPr>
          <a:xfrm>
            <a:off x="1355420" y="1965172"/>
            <a:ext cx="304800" cy="304800"/>
          </a:xfrm>
          <a:prstGeom prst="rect">
            <a:avLst/>
          </a:prstGeom>
          <a:ln w="28575">
            <a:solidFill>
              <a:srgbClr val="FF0000"/>
            </a:solidFill>
          </a:ln>
        </p:spPr>
      </p:pic>
      <p:pic>
        <p:nvPicPr>
          <p:cNvPr id="9" name="תמונה 8" descr="symbol_07.bmp"/>
          <p:cNvPicPr>
            <a:picLocks noChangeAspect="1"/>
          </p:cNvPicPr>
          <p:nvPr/>
        </p:nvPicPr>
        <p:blipFill>
          <a:blip r:embed="rId7"/>
          <a:stretch>
            <a:fillRect/>
          </a:stretch>
        </p:blipFill>
        <p:spPr>
          <a:xfrm>
            <a:off x="1323336" y="2298182"/>
            <a:ext cx="329450" cy="329450"/>
          </a:xfrm>
          <a:prstGeom prst="rect">
            <a:avLst/>
          </a:prstGeom>
        </p:spPr>
      </p:pic>
      <p:pic>
        <p:nvPicPr>
          <p:cNvPr id="11" name="תמונה 10" descr="choose.jpg"/>
          <p:cNvPicPr>
            <a:picLocks noChangeAspect="1"/>
          </p:cNvPicPr>
          <p:nvPr/>
        </p:nvPicPr>
        <p:blipFill>
          <a:blip r:embed="rId8"/>
          <a:stretch>
            <a:fillRect/>
          </a:stretch>
        </p:blipFill>
        <p:spPr>
          <a:xfrm>
            <a:off x="9060988" y="4097562"/>
            <a:ext cx="844550" cy="268288"/>
          </a:xfrm>
          <a:prstGeom prst="rect">
            <a:avLst/>
          </a:prstGeom>
        </p:spPr>
      </p:pic>
      <p:pic>
        <p:nvPicPr>
          <p:cNvPr id="12" name="תמונה 11"/>
          <p:cNvPicPr>
            <a:picLocks noChangeAspect="1"/>
          </p:cNvPicPr>
          <p:nvPr/>
        </p:nvPicPr>
        <p:blipFill>
          <a:blip r:embed="rId9"/>
          <a:stretch>
            <a:fillRect/>
          </a:stretch>
        </p:blipFill>
        <p:spPr>
          <a:xfrm>
            <a:off x="7875224" y="4097834"/>
            <a:ext cx="884286" cy="288354"/>
          </a:xfrm>
          <a:prstGeom prst="rect">
            <a:avLst/>
          </a:prstGeom>
        </p:spPr>
      </p:pic>
      <p:pic>
        <p:nvPicPr>
          <p:cNvPr id="13" name="תמונה 12" descr="reg_gui.jpg"/>
          <p:cNvPicPr>
            <a:picLocks noChangeAspect="1"/>
          </p:cNvPicPr>
          <p:nvPr/>
        </p:nvPicPr>
        <p:blipFill>
          <a:blip r:embed="rId10"/>
          <a:stretch>
            <a:fillRect/>
          </a:stretch>
        </p:blipFill>
        <p:spPr>
          <a:xfrm>
            <a:off x="3853132" y="6110377"/>
            <a:ext cx="3365059" cy="479552"/>
          </a:xfrm>
          <a:prstGeom prst="rect">
            <a:avLst/>
          </a:prstGeom>
        </p:spPr>
      </p:pic>
      <p:sp>
        <p:nvSpPr>
          <p:cNvPr id="16" name="אליפסה 15"/>
          <p:cNvSpPr/>
          <p:nvPr/>
        </p:nvSpPr>
        <p:spPr>
          <a:xfrm>
            <a:off x="7841491" y="4037311"/>
            <a:ext cx="897795" cy="40939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9" name="תמונה 18" descr="symbol_00.bmp"/>
          <p:cNvPicPr>
            <a:picLocks noChangeAspect="1"/>
          </p:cNvPicPr>
          <p:nvPr/>
        </p:nvPicPr>
        <p:blipFill>
          <a:blip r:embed="rId6"/>
          <a:stretch>
            <a:fillRect/>
          </a:stretch>
        </p:blipFill>
        <p:spPr>
          <a:xfrm>
            <a:off x="1323336" y="2290636"/>
            <a:ext cx="453712" cy="453712"/>
          </a:xfrm>
          <a:prstGeom prst="rect">
            <a:avLst/>
          </a:prstGeom>
          <a:ln w="28575">
            <a:noFill/>
          </a:ln>
        </p:spPr>
      </p:pic>
      <p:pic>
        <p:nvPicPr>
          <p:cNvPr id="20" name="תמונה 19" descr="symbol_00.bmp"/>
          <p:cNvPicPr>
            <a:picLocks noChangeAspect="1"/>
          </p:cNvPicPr>
          <p:nvPr/>
        </p:nvPicPr>
        <p:blipFill>
          <a:blip r:embed="rId6"/>
          <a:stretch>
            <a:fillRect/>
          </a:stretch>
        </p:blipFill>
        <p:spPr>
          <a:xfrm>
            <a:off x="1706838" y="2313265"/>
            <a:ext cx="431083" cy="431083"/>
          </a:xfrm>
          <a:prstGeom prst="rect">
            <a:avLst/>
          </a:prstGeom>
          <a:ln w="28575">
            <a:noFill/>
          </a:ln>
        </p:spPr>
      </p:pic>
      <p:pic>
        <p:nvPicPr>
          <p:cNvPr id="21" name="תמונה 20" descr="symbol_00.bmp"/>
          <p:cNvPicPr>
            <a:picLocks noChangeAspect="1"/>
          </p:cNvPicPr>
          <p:nvPr/>
        </p:nvPicPr>
        <p:blipFill>
          <a:blip r:embed="rId6"/>
          <a:stretch>
            <a:fillRect/>
          </a:stretch>
        </p:blipFill>
        <p:spPr>
          <a:xfrm>
            <a:off x="1682802" y="1948426"/>
            <a:ext cx="478708" cy="478708"/>
          </a:xfrm>
          <a:prstGeom prst="rect">
            <a:avLst/>
          </a:prstGeom>
          <a:ln w="28575">
            <a:noFill/>
          </a:ln>
        </p:spPr>
      </p:pic>
      <p:pic>
        <p:nvPicPr>
          <p:cNvPr id="22" name="תמונה 21" descr="symbol_02.bmp"/>
          <p:cNvPicPr>
            <a:picLocks noChangeAspect="1"/>
          </p:cNvPicPr>
          <p:nvPr/>
        </p:nvPicPr>
        <p:blipFill>
          <a:blip r:embed="rId4"/>
          <a:stretch>
            <a:fillRect/>
          </a:stretch>
        </p:blipFill>
        <p:spPr>
          <a:xfrm>
            <a:off x="1706838" y="2360389"/>
            <a:ext cx="328377" cy="328377"/>
          </a:xfrm>
          <a:prstGeom prst="rect">
            <a:avLst/>
          </a:prstGeom>
        </p:spPr>
      </p:pic>
      <p:pic>
        <p:nvPicPr>
          <p:cNvPr id="23" name="תמונה 22" descr="symbol_04.bmp"/>
          <p:cNvPicPr>
            <a:picLocks noChangeAspect="1"/>
          </p:cNvPicPr>
          <p:nvPr/>
        </p:nvPicPr>
        <p:blipFill>
          <a:blip r:embed="rId5"/>
          <a:stretch>
            <a:fillRect/>
          </a:stretch>
        </p:blipFill>
        <p:spPr>
          <a:xfrm>
            <a:off x="1679599" y="1965660"/>
            <a:ext cx="344556" cy="346449"/>
          </a:xfrm>
          <a:prstGeom prst="rect">
            <a:avLst/>
          </a:prstGeom>
          <a:ln w="28575">
            <a:noFill/>
          </a:ln>
        </p:spPr>
      </p:pic>
      <p:pic>
        <p:nvPicPr>
          <p:cNvPr id="24" name="תמונה 23" descr="symbol_07.bmp"/>
          <p:cNvPicPr>
            <a:picLocks noChangeAspect="1"/>
          </p:cNvPicPr>
          <p:nvPr/>
        </p:nvPicPr>
        <p:blipFill>
          <a:blip r:embed="rId7"/>
          <a:stretch>
            <a:fillRect/>
          </a:stretch>
        </p:blipFill>
        <p:spPr>
          <a:xfrm>
            <a:off x="1340486" y="2369884"/>
            <a:ext cx="329450" cy="329450"/>
          </a:xfrm>
          <a:prstGeom prst="rect">
            <a:avLst/>
          </a:prstGeom>
        </p:spPr>
      </p:pic>
      <p:sp>
        <p:nvSpPr>
          <p:cNvPr id="26" name="כותרת 1"/>
          <p:cNvSpPr txBox="1">
            <a:spLocks/>
          </p:cNvSpPr>
          <p:nvPr/>
        </p:nvSpPr>
        <p:spPr>
          <a:xfrm>
            <a:off x="603849" y="0"/>
            <a:ext cx="10356574" cy="808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arn-CL" b="1" dirty="0" smtClean="0">
                <a:solidFill>
                  <a:schemeClr val="accent1"/>
                </a:solidFill>
                <a:latin typeface="Times New Roman"/>
                <a:cs typeface="Times New Roman"/>
              </a:rPr>
              <a:t>GUI-enter/leave the main menu</a:t>
            </a:r>
            <a:endParaRPr lang="he-IL" b="1" dirty="0">
              <a:solidFill>
                <a:schemeClr val="accent1"/>
              </a:solidFill>
              <a:latin typeface="Times New Roman"/>
              <a:cs typeface="Times New Roman"/>
            </a:endParaRPr>
          </a:p>
        </p:txBody>
      </p:sp>
      <p:pic>
        <p:nvPicPr>
          <p:cNvPr id="28" name="תמונה 27"/>
          <p:cNvPicPr>
            <a:picLocks noChangeAspect="1"/>
          </p:cNvPicPr>
          <p:nvPr/>
        </p:nvPicPr>
        <p:blipFill>
          <a:blip r:embed="rId11"/>
          <a:stretch>
            <a:fillRect/>
          </a:stretch>
        </p:blipFill>
        <p:spPr>
          <a:xfrm>
            <a:off x="1320579" y="1948426"/>
            <a:ext cx="5414348" cy="4052751"/>
          </a:xfrm>
          <a:prstGeom prst="rect">
            <a:avLst/>
          </a:prstGeom>
        </p:spPr>
      </p:pic>
      <p:pic>
        <p:nvPicPr>
          <p:cNvPr id="29" name="תמונה 28"/>
          <p:cNvPicPr>
            <a:picLocks noChangeAspect="1"/>
          </p:cNvPicPr>
          <p:nvPr/>
        </p:nvPicPr>
        <p:blipFill>
          <a:blip r:embed="rId12"/>
          <a:stretch>
            <a:fillRect/>
          </a:stretch>
        </p:blipFill>
        <p:spPr>
          <a:xfrm>
            <a:off x="1308198" y="1923172"/>
            <a:ext cx="5406526" cy="4058905"/>
          </a:xfrm>
          <a:prstGeom prst="rect">
            <a:avLst/>
          </a:prstGeom>
        </p:spPr>
      </p:pic>
      <p:pic>
        <p:nvPicPr>
          <p:cNvPr id="30" name="תמונה 29"/>
          <p:cNvPicPr>
            <a:picLocks noChangeAspect="1"/>
          </p:cNvPicPr>
          <p:nvPr/>
        </p:nvPicPr>
        <p:blipFill>
          <a:blip r:embed="rId11"/>
          <a:stretch>
            <a:fillRect/>
          </a:stretch>
        </p:blipFill>
        <p:spPr>
          <a:xfrm>
            <a:off x="1320579" y="1929326"/>
            <a:ext cx="5414348" cy="4052751"/>
          </a:xfrm>
          <a:prstGeom prst="rect">
            <a:avLst/>
          </a:prstGeom>
        </p:spPr>
      </p:pic>
    </p:spTree>
    <p:extLst>
      <p:ext uri="{BB962C8B-B14F-4D97-AF65-F5344CB8AC3E}">
        <p14:creationId xmlns:p14="http://schemas.microsoft.com/office/powerpoint/2010/main" val="3692485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26" presetClass="emph" presetSubtype="0" fill="hold" grpId="0" nodeType="withEffect">
                                  <p:stCondLst>
                                    <p:cond delay="0"/>
                                  </p:stCondLst>
                                  <p:childTnLst>
                                    <p:animEffect transition="out" filter="fade">
                                      <p:cBhvr>
                                        <p:cTn id="8" dur="500" tmFilter="0, 0; .2, .5; .8, .5; 1, 0"/>
                                        <p:tgtEl>
                                          <p:spTgt spid="16"/>
                                        </p:tgtEl>
                                      </p:cBhvr>
                                    </p:animEffect>
                                    <p:animScale>
                                      <p:cBhvr>
                                        <p:cTn id="9" dur="250" autoRev="1" fill="hold"/>
                                        <p:tgtEl>
                                          <p:spTgt spid="16"/>
                                        </p:tgtEl>
                                      </p:cBhvr>
                                      <p:by x="105000" y="105000"/>
                                    </p:animScale>
                                  </p:childTnLst>
                                </p:cTn>
                              </p:par>
                              <p:par>
                                <p:cTn id="10" presetID="26" presetClass="emph" presetSubtype="0" fill="hold" nodeType="withEffect">
                                  <p:stCondLst>
                                    <p:cond delay="0"/>
                                  </p:stCondLst>
                                  <p:childTnLst>
                                    <p:animEffect transition="out" filter="fade">
                                      <p:cBhvr>
                                        <p:cTn id="11" dur="500" tmFilter="0, 0; .2, .5; .8, .5; 1, 0"/>
                                        <p:tgtEl>
                                          <p:spTgt spid="28"/>
                                        </p:tgtEl>
                                      </p:cBhvr>
                                    </p:animEffect>
                                    <p:animScale>
                                      <p:cBhvr>
                                        <p:cTn id="12" dur="250" autoRev="1" fill="hold"/>
                                        <p:tgtEl>
                                          <p:spTgt spid="2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3" nodeType="clickEffect">
                                  <p:stCondLst>
                                    <p:cond delay="0"/>
                                  </p:stCondLst>
                                  <p:childTnLst>
                                    <p:set>
                                      <p:cBhvr>
                                        <p:cTn id="20" dur="1" fill="hold">
                                          <p:stCondLst>
                                            <p:cond delay="0"/>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3" animBg="1"/>
      <p:bldP spid="16" grpId="4"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27" y="424727"/>
            <a:ext cx="9404723" cy="760262"/>
          </a:xfrm>
        </p:spPr>
        <p:txBody>
          <a:bodyPr>
            <a:normAutofit/>
          </a:bodyPr>
          <a:lstStyle/>
          <a:p>
            <a:r>
              <a:rPr lang="en-US" b="1" dirty="0" smtClean="0">
                <a:solidFill>
                  <a:schemeClr val="accent1"/>
                </a:solidFill>
                <a:latin typeface="Times New Roman" panose="02020603050405020304" pitchFamily="18" charset="0"/>
                <a:cs typeface="Times New Roman" panose="02020603050405020304" pitchFamily="18" charset="0"/>
              </a:rPr>
              <a:t>Abstract</a:t>
            </a:r>
            <a:endParaRPr lang="he-IL" b="1"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6111" y="1390263"/>
            <a:ext cx="8596668" cy="4576456"/>
          </a:xfrm>
        </p:spPr>
        <p:txBody>
          <a:bodyPr>
            <a:normAutofit/>
          </a:bodyPr>
          <a:lstStyle/>
          <a:p>
            <a:pPr algn="l" rtl="0">
              <a:buFont typeface="Wingdings" panose="05000000000000000000" pitchFamily="2" charset="2"/>
              <a:buChar char="q"/>
            </a:pPr>
            <a:r>
              <a:rPr lang="en-US" sz="2200" dirty="0" smtClean="0">
                <a:latin typeface="Times New Roman" panose="02020603050405020304" pitchFamily="18" charset="0"/>
              </a:rPr>
              <a:t>Nowadays, navigation between symbols (icons) in a menu on </a:t>
            </a:r>
            <a:r>
              <a:rPr lang="en-US" sz="2200" dirty="0">
                <a:latin typeface="Times New Roman" panose="02020603050405020304" pitchFamily="18" charset="0"/>
              </a:rPr>
              <a:t>display screens is </a:t>
            </a:r>
            <a:r>
              <a:rPr lang="en-US" sz="2200" dirty="0" smtClean="0">
                <a:latin typeface="Times New Roman" panose="02020603050405020304" pitchFamily="18" charset="0"/>
              </a:rPr>
              <a:t>a very common operation</a:t>
            </a:r>
            <a:r>
              <a:rPr lang="en-US" sz="2200" dirty="0" smtClean="0"/>
              <a:t>.</a:t>
            </a:r>
            <a:endParaRPr lang="en-US" sz="2200" dirty="0"/>
          </a:p>
          <a:p>
            <a:pPr algn="l" rtl="0">
              <a:buFont typeface="Wingdings" panose="05000000000000000000" pitchFamily="2" charset="2"/>
              <a:buChar char="q"/>
            </a:pPr>
            <a:r>
              <a:rPr lang="en-US" sz="2200" dirty="0" smtClean="0">
                <a:latin typeface="Times New Roman" panose="02020603050405020304" pitchFamily="18" charset="0"/>
              </a:rPr>
              <a:t>Therefore, it is crucial to enable fast changes to the display.</a:t>
            </a:r>
          </a:p>
          <a:p>
            <a:pPr algn="l" rtl="0">
              <a:buFont typeface="Wingdings" panose="05000000000000000000" pitchFamily="2" charset="2"/>
              <a:buChar char="q"/>
            </a:pPr>
            <a:r>
              <a:rPr lang="en-US" sz="2200" dirty="0" smtClean="0">
                <a:latin typeface="Times New Roman" panose="02020603050405020304" pitchFamily="18" charset="0"/>
              </a:rPr>
              <a:t>Implementation using HW only, without SW use, is the common way, in order to minimize </a:t>
            </a:r>
            <a:r>
              <a:rPr lang="en-US" sz="2200" dirty="0">
                <a:latin typeface="Times New Roman" panose="02020603050405020304" pitchFamily="18" charset="0"/>
              </a:rPr>
              <a:t>frame transmission time </a:t>
            </a:r>
            <a:r>
              <a:rPr lang="en-US" sz="2200" dirty="0" smtClean="0">
                <a:latin typeface="Times New Roman" panose="02020603050405020304" pitchFamily="18" charset="0"/>
              </a:rPr>
              <a:t>and save </a:t>
            </a:r>
            <a:r>
              <a:rPr lang="en-US" sz="2200" dirty="0">
                <a:latin typeface="Times New Roman" panose="02020603050405020304" pitchFamily="18" charset="0"/>
              </a:rPr>
              <a:t>resources</a:t>
            </a:r>
            <a:r>
              <a:rPr lang="en-US" sz="2200" dirty="0" smtClean="0">
                <a:latin typeface="Times New Roman" panose="02020603050405020304" pitchFamily="18" charset="0"/>
              </a:rPr>
              <a:t>. </a:t>
            </a:r>
            <a:endParaRPr lang="he-IL" sz="2200" dirty="0" smtClean="0">
              <a:latin typeface="Times New Roman" panose="02020603050405020304" pitchFamily="18" charset="0"/>
            </a:endParaRPr>
          </a:p>
          <a:p>
            <a:endParaRPr lang="he-IL" dirty="0" smtClean="0"/>
          </a:p>
          <a:p>
            <a:endParaRPr lang="he-IL" dirty="0"/>
          </a:p>
          <a:p>
            <a:endParaRPr lang="he-IL" dirty="0" smtClean="0"/>
          </a:p>
          <a:p>
            <a:endParaRPr lang="he-IL" dirty="0"/>
          </a:p>
        </p:txBody>
      </p:sp>
      <p:sp>
        <p:nvSpPr>
          <p:cNvPr id="9" name="TextBox 8"/>
          <p:cNvSpPr txBox="1"/>
          <p:nvPr/>
        </p:nvSpPr>
        <p:spPr>
          <a:xfrm>
            <a:off x="1136036" y="4061044"/>
            <a:ext cx="2265782" cy="400110"/>
          </a:xfrm>
          <a:prstGeom prst="rect">
            <a:avLst/>
          </a:prstGeom>
          <a:noFill/>
        </p:spPr>
        <p:txBody>
          <a:bodyPr wrap="square" rtlCol="1">
            <a:spAutoFit/>
          </a:bodyPr>
          <a:lstStyle/>
          <a:p>
            <a:r>
              <a:rPr lang="en-US" sz="2000" b="1" dirty="0">
                <a:latin typeface="Times New Roman" panose="02020603050405020304" pitchFamily="18" charset="0"/>
                <a:cs typeface="+mj-cs"/>
              </a:rPr>
              <a:t>Mobile-phones</a:t>
            </a:r>
            <a:endParaRPr lang="he-IL" sz="2000" b="1" dirty="0">
              <a:latin typeface="Times New Roman" panose="02020603050405020304" pitchFamily="18" charset="0"/>
              <a:cs typeface="+mj-cs"/>
            </a:endParaRPr>
          </a:p>
        </p:txBody>
      </p:sp>
      <p:pic>
        <p:nvPicPr>
          <p:cNvPr id="11" name="Picture 2" descr="Menu Navig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683" y="3328988"/>
            <a:ext cx="3640167" cy="3487420"/>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descr="tap_in_opl_simulator_-_close_up_0.jpg"/>
          <p:cNvPicPr>
            <a:picLocks noChangeAspect="1"/>
          </p:cNvPicPr>
          <p:nvPr/>
        </p:nvPicPr>
        <p:blipFill>
          <a:blip r:embed="rId5"/>
          <a:stretch>
            <a:fillRect/>
          </a:stretch>
        </p:blipFill>
        <p:spPr>
          <a:xfrm>
            <a:off x="6757373" y="3302273"/>
            <a:ext cx="2743200" cy="1828800"/>
          </a:xfrm>
          <a:prstGeom prst="rect">
            <a:avLst/>
          </a:prstGeom>
        </p:spPr>
      </p:pic>
      <p:pic>
        <p:nvPicPr>
          <p:cNvPr id="6" name="תמונה 5" descr="Tempus-Pro-HS-53-BP-Cuff-Touch-Screen.jpg"/>
          <p:cNvPicPr>
            <a:picLocks noChangeAspect="1"/>
          </p:cNvPicPr>
          <p:nvPr/>
        </p:nvPicPr>
        <p:blipFill>
          <a:blip r:embed="rId6"/>
          <a:stretch>
            <a:fillRect/>
          </a:stretch>
        </p:blipFill>
        <p:spPr>
          <a:xfrm>
            <a:off x="6757373" y="5167869"/>
            <a:ext cx="2743200" cy="1661701"/>
          </a:xfrm>
          <a:prstGeom prst="rect">
            <a:avLst/>
          </a:prstGeom>
        </p:spPr>
      </p:pic>
      <p:sp>
        <p:nvSpPr>
          <p:cNvPr id="10" name="TextBox 9"/>
          <p:cNvSpPr txBox="1"/>
          <p:nvPr/>
        </p:nvSpPr>
        <p:spPr>
          <a:xfrm>
            <a:off x="9549504" y="6118505"/>
            <a:ext cx="2265782" cy="707886"/>
          </a:xfrm>
          <a:prstGeom prst="rect">
            <a:avLst/>
          </a:prstGeom>
          <a:noFill/>
        </p:spPr>
        <p:txBody>
          <a:bodyPr wrap="square" rtlCol="1">
            <a:spAutoFit/>
          </a:bodyPr>
          <a:lstStyle/>
          <a:p>
            <a:r>
              <a:rPr lang="en-US" sz="2000" b="1" dirty="0" smtClean="0">
                <a:latin typeface="Times New Roman"/>
                <a:cs typeface="Times New Roman"/>
              </a:rPr>
              <a:t>Military Remote Diagnostic</a:t>
            </a:r>
            <a:endParaRPr lang="he-IL" sz="2000" b="1" dirty="0">
              <a:latin typeface="Times New Roman"/>
              <a:cs typeface="Times New Roman"/>
            </a:endParaRPr>
          </a:p>
        </p:txBody>
      </p:sp>
      <p:sp>
        <p:nvSpPr>
          <p:cNvPr id="12" name="TextBox 11"/>
          <p:cNvSpPr txBox="1"/>
          <p:nvPr/>
        </p:nvSpPr>
        <p:spPr>
          <a:xfrm>
            <a:off x="9549504" y="3300066"/>
            <a:ext cx="2265782" cy="707886"/>
          </a:xfrm>
          <a:prstGeom prst="rect">
            <a:avLst/>
          </a:prstGeom>
          <a:noFill/>
        </p:spPr>
        <p:txBody>
          <a:bodyPr wrap="square" rtlCol="1">
            <a:spAutoFit/>
          </a:bodyPr>
          <a:lstStyle/>
          <a:p>
            <a:r>
              <a:rPr lang="en-US" sz="2000" b="1" dirty="0">
                <a:solidFill>
                  <a:srgbClr val="000000"/>
                </a:solidFill>
                <a:latin typeface="Arial" charset="0"/>
                <a:cs typeface="Arial" charset="0"/>
              </a:rPr>
              <a:t>Electronic Flight</a:t>
            </a:r>
            <a:endParaRPr lang="en-US" sz="2000" b="1" dirty="0">
              <a:latin typeface="Times New Roman" panose="02020603050405020304" pitchFamily="18" charset="0"/>
              <a:cs typeface="+mj-cs"/>
            </a:endParaRPr>
          </a:p>
          <a:p>
            <a:endParaRPr lang="he-IL" sz="2000" b="1" dirty="0">
              <a:latin typeface="Times New Roman" panose="02020603050405020304" pitchFamily="18" charset="0"/>
              <a:cs typeface="+mj-cs"/>
            </a:endParaRPr>
          </a:p>
        </p:txBody>
      </p:sp>
    </p:spTree>
    <p:custDataLst>
      <p:tags r:id="rId1"/>
    </p:custDataLst>
    <p:extLst>
      <p:ext uri="{BB962C8B-B14F-4D97-AF65-F5344CB8AC3E}">
        <p14:creationId xmlns:p14="http://schemas.microsoft.com/office/powerpoint/2010/main" val="4278431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1+#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1"/>
                </a:solidFill>
                <a:latin typeface="Times New Roman" panose="02020603050405020304" pitchFamily="18" charset="0"/>
              </a:rPr>
              <a:t>Project Schedule</a:t>
            </a:r>
            <a:endParaRPr lang="he-IL" b="1" dirty="0">
              <a:solidFill>
                <a:schemeClr val="accent1"/>
              </a:solidFill>
              <a:latin typeface="Times New Roman" panose="02020603050405020304" pitchFamily="18" charset="0"/>
            </a:endParaRPr>
          </a:p>
        </p:txBody>
      </p:sp>
      <p:graphicFrame>
        <p:nvGraphicFramePr>
          <p:cNvPr id="124" name="Content Placeholder 3"/>
          <p:cNvGraphicFramePr>
            <a:graphicFrameLocks/>
          </p:cNvGraphicFramePr>
          <p:nvPr>
            <p:extLst>
              <p:ext uri="{D42A27DB-BD31-4B8C-83A1-F6EECF244321}">
                <p14:modId xmlns:p14="http://schemas.microsoft.com/office/powerpoint/2010/main" val="1751179758"/>
              </p:ext>
            </p:extLst>
          </p:nvPr>
        </p:nvGraphicFramePr>
        <p:xfrm>
          <a:off x="892098" y="1474108"/>
          <a:ext cx="7544381" cy="4981014"/>
        </p:xfrm>
        <a:graphic>
          <a:graphicData uri="http://schemas.openxmlformats.org/drawingml/2006/table">
            <a:tbl>
              <a:tblPr firstRow="1" bandRow="1">
                <a:tableStyleId>{5C22544A-7EE6-4342-B048-85BDC9FD1C3A}</a:tableStyleId>
              </a:tblPr>
              <a:tblGrid>
                <a:gridCol w="3044283">
                  <a:extLst>
                    <a:ext uri="{9D8B030D-6E8A-4147-A177-3AD203B41FA5}">
                      <a16:colId xmlns:a16="http://schemas.microsoft.com/office/drawing/2014/main" xmlns="" val="20000"/>
                    </a:ext>
                  </a:extLst>
                </a:gridCol>
                <a:gridCol w="4500098">
                  <a:extLst>
                    <a:ext uri="{9D8B030D-6E8A-4147-A177-3AD203B41FA5}">
                      <a16:colId xmlns:a16="http://schemas.microsoft.com/office/drawing/2014/main" xmlns="" val="20001"/>
                    </a:ext>
                  </a:extLst>
                </a:gridCol>
              </a:tblGrid>
              <a:tr h="368707">
                <a:tc>
                  <a:txBody>
                    <a:bodyPr/>
                    <a:lstStyle/>
                    <a:p>
                      <a:pPr algn="l"/>
                      <a:r>
                        <a:rPr lang="en-US" sz="1800" dirty="0" smtClean="0"/>
                        <a:t>Date</a:t>
                      </a:r>
                      <a:endParaRPr lang="en-US" sz="1800" dirty="0"/>
                    </a:p>
                  </a:txBody>
                  <a:tcPr marT="45728" marB="45728"/>
                </a:tc>
                <a:tc>
                  <a:txBody>
                    <a:bodyPr/>
                    <a:lstStyle/>
                    <a:p>
                      <a:pPr algn="l"/>
                      <a:r>
                        <a:rPr lang="en-US" sz="1800" dirty="0" smtClean="0"/>
                        <a:t>Goals</a:t>
                      </a:r>
                      <a:r>
                        <a:rPr lang="en-US" sz="1800" baseline="0" dirty="0" smtClean="0"/>
                        <a:t> </a:t>
                      </a:r>
                      <a:endParaRPr lang="en-US" sz="1800" dirty="0"/>
                    </a:p>
                  </a:txBody>
                  <a:tcPr marT="45728" marB="45728"/>
                </a:tc>
                <a:extLst>
                  <a:ext uri="{0D108BD9-81ED-4DB2-BD59-A6C34878D82A}">
                    <a16:rowId xmlns:a16="http://schemas.microsoft.com/office/drawing/2014/main" xmlns="" val="10000"/>
                  </a:ext>
                </a:extLst>
              </a:tr>
              <a:tr h="645225">
                <a:tc>
                  <a:txBody>
                    <a:bodyPr/>
                    <a:lstStyle/>
                    <a:p>
                      <a:pPr algn="l"/>
                      <a:r>
                        <a:rPr lang="en-US" sz="1800" dirty="0" smtClean="0"/>
                        <a:t>13/11/2014 – 31/21/2014</a:t>
                      </a:r>
                      <a:endParaRPr lang="en-US" sz="1800" dirty="0"/>
                    </a:p>
                  </a:txBody>
                  <a:tcPr marT="45728" marB="45728"/>
                </a:tc>
                <a:tc>
                  <a:txBody>
                    <a:bodyPr/>
                    <a:lstStyle/>
                    <a:p>
                      <a:pPr algn="l"/>
                      <a:r>
                        <a:rPr lang="en-US" sz="1800" dirty="0" smtClean="0"/>
                        <a:t>Project</a:t>
                      </a:r>
                      <a:r>
                        <a:rPr lang="en-US" sz="1800" baseline="0" dirty="0" smtClean="0"/>
                        <a:t> Characterization&amp;</a:t>
                      </a:r>
                    </a:p>
                    <a:p>
                      <a:pPr algn="l"/>
                      <a:r>
                        <a:rPr lang="en-US" sz="1800" baseline="0" dirty="0" smtClean="0"/>
                        <a:t>Prior Study Conduction</a:t>
                      </a:r>
                      <a:endParaRPr lang="en-US" sz="1800" dirty="0"/>
                    </a:p>
                  </a:txBody>
                  <a:tcPr marT="45728" marB="45728"/>
                </a:tc>
                <a:extLst>
                  <a:ext uri="{0D108BD9-81ED-4DB2-BD59-A6C34878D82A}">
                    <a16:rowId xmlns:a16="http://schemas.microsoft.com/office/drawing/2014/main" xmlns="" val="10001"/>
                  </a:ext>
                </a:extLst>
              </a:tr>
              <a:tr h="368707">
                <a:tc>
                  <a:txBody>
                    <a:bodyPr/>
                    <a:lstStyle/>
                    <a:p>
                      <a:pPr algn="l"/>
                      <a:r>
                        <a:rPr lang="en-US" sz="1800" dirty="0" smtClean="0"/>
                        <a:t>31/12/2014</a:t>
                      </a:r>
                      <a:endParaRPr lang="en-US" sz="1800" dirty="0"/>
                    </a:p>
                  </a:txBody>
                  <a:tcPr marT="45728" marB="45728"/>
                </a:tc>
                <a:tc>
                  <a:txBody>
                    <a:bodyPr/>
                    <a:lstStyle/>
                    <a:p>
                      <a:pPr algn="l"/>
                      <a:r>
                        <a:rPr lang="en-US" sz="1800" dirty="0" smtClean="0"/>
                        <a:t>Characterization Presentation</a:t>
                      </a:r>
                      <a:endParaRPr lang="en-US" sz="1800" dirty="0"/>
                    </a:p>
                  </a:txBody>
                  <a:tcPr marT="45728" marB="45728"/>
                </a:tc>
                <a:extLst>
                  <a:ext uri="{0D108BD9-81ED-4DB2-BD59-A6C34878D82A}">
                    <a16:rowId xmlns:a16="http://schemas.microsoft.com/office/drawing/2014/main" xmlns="" val="10002"/>
                  </a:ext>
                </a:extLst>
              </a:tr>
              <a:tr h="368707">
                <a:tc>
                  <a:txBody>
                    <a:bodyPr/>
                    <a:lstStyle/>
                    <a:p>
                      <a:pPr algn="l"/>
                      <a:r>
                        <a:rPr lang="en-US" sz="1800" dirty="0" smtClean="0"/>
                        <a:t>31/12/2014 – 26/1/2015</a:t>
                      </a:r>
                      <a:endParaRPr lang="en-US" sz="1800" dirty="0"/>
                    </a:p>
                  </a:txBody>
                  <a:tcPr marT="45728" marB="45728"/>
                </a:tc>
                <a:tc>
                  <a:txBody>
                    <a:bodyPr/>
                    <a:lstStyle/>
                    <a:p>
                      <a:pPr algn="l"/>
                      <a:r>
                        <a:rPr lang="en-US" sz="1800" dirty="0" smtClean="0"/>
                        <a:t>Full Characterization</a:t>
                      </a:r>
                      <a:r>
                        <a:rPr lang="en-US" sz="1800" baseline="0" dirty="0" smtClean="0"/>
                        <a:t> of all blocks</a:t>
                      </a:r>
                      <a:endParaRPr lang="en-US" sz="1800" dirty="0"/>
                    </a:p>
                  </a:txBody>
                  <a:tcPr marT="45728" marB="45728"/>
                </a:tc>
                <a:extLst>
                  <a:ext uri="{0D108BD9-81ED-4DB2-BD59-A6C34878D82A}">
                    <a16:rowId xmlns:a16="http://schemas.microsoft.com/office/drawing/2014/main" xmlns="" val="10003"/>
                  </a:ext>
                </a:extLst>
              </a:tr>
              <a:tr h="322613">
                <a:tc>
                  <a:txBody>
                    <a:bodyPr/>
                    <a:lstStyle/>
                    <a:p>
                      <a:pPr algn="l"/>
                      <a:r>
                        <a:rPr lang="en-US" sz="1800" dirty="0" smtClean="0"/>
                        <a:t>26/1/2015 – 12/3/2015</a:t>
                      </a:r>
                      <a:endParaRPr lang="en-US" sz="1800" dirty="0"/>
                    </a:p>
                  </a:txBody>
                  <a:tcPr marT="45728" marB="45728"/>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800" baseline="0" dirty="0" smtClean="0"/>
                        <a:t>Exam period</a:t>
                      </a:r>
                    </a:p>
                  </a:txBody>
                  <a:tcPr marT="45728" marB="45728"/>
                </a:tc>
                <a:extLst>
                  <a:ext uri="{0D108BD9-81ED-4DB2-BD59-A6C34878D82A}">
                    <a16:rowId xmlns:a16="http://schemas.microsoft.com/office/drawing/2014/main" xmlns="" val="10004"/>
                  </a:ext>
                </a:extLst>
              </a:tr>
              <a:tr h="190793">
                <a:tc>
                  <a:txBody>
                    <a:bodyPr/>
                    <a:lstStyle/>
                    <a:p>
                      <a:pPr algn="l"/>
                      <a:r>
                        <a:rPr lang="en-US" sz="1800" dirty="0" smtClean="0"/>
                        <a:t>31/3/2015 – 14/4/2015</a:t>
                      </a:r>
                      <a:endParaRPr lang="en-US" sz="1800" dirty="0"/>
                    </a:p>
                  </a:txBody>
                  <a:tcPr marT="45700" marB="45700"/>
                </a:tc>
                <a:tc>
                  <a: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sz="1800" dirty="0" smtClean="0"/>
                        <a:t>Design blocks: VHDL</a:t>
                      </a:r>
                      <a:r>
                        <a:rPr lang="en-US" sz="1800" baseline="0" dirty="0" smtClean="0"/>
                        <a:t> Coding</a:t>
                      </a:r>
                    </a:p>
                  </a:txBody>
                  <a:tcPr marT="45700" marB="45700"/>
                </a:tc>
                <a:extLst>
                  <a:ext uri="{0D108BD9-81ED-4DB2-BD59-A6C34878D82A}">
                    <a16:rowId xmlns:a16="http://schemas.microsoft.com/office/drawing/2014/main" xmlns="" val="10005"/>
                  </a:ext>
                </a:extLst>
              </a:tr>
              <a:tr h="190793">
                <a:tc>
                  <a:txBody>
                    <a:bodyPr/>
                    <a:lstStyle/>
                    <a:p>
                      <a:pPr algn="l"/>
                      <a:r>
                        <a:rPr lang="en-US" sz="1800" dirty="0" smtClean="0"/>
                        <a:t>31/3/2015</a:t>
                      </a:r>
                      <a:endParaRPr lang="en-US" sz="1800" dirty="0"/>
                    </a:p>
                  </a:txBody>
                  <a:tcPr marT="45700" marB="45700"/>
                </a:tc>
                <a:tc>
                  <a: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sz="1800" baseline="0" dirty="0" smtClean="0"/>
                        <a:t>Mid presentation</a:t>
                      </a:r>
                    </a:p>
                  </a:txBody>
                  <a:tcPr marT="45700" marB="45700"/>
                </a:tc>
                <a:extLst>
                  <a:ext uri="{0D108BD9-81ED-4DB2-BD59-A6C34878D82A}">
                    <a16:rowId xmlns:a16="http://schemas.microsoft.com/office/drawing/2014/main" xmlns="" val="10006"/>
                  </a:ext>
                </a:extLst>
              </a:tr>
              <a:tr h="481355">
                <a:tc>
                  <a:txBody>
                    <a:bodyPr/>
                    <a:lstStyle/>
                    <a:p>
                      <a:pPr algn="l"/>
                      <a:r>
                        <a:rPr lang="en-US" sz="1800" dirty="0" smtClean="0"/>
                        <a:t>31/3/2015 – 14/4/2015</a:t>
                      </a:r>
                      <a:endParaRPr lang="en-US" sz="1800" dirty="0"/>
                    </a:p>
                  </a:txBody>
                  <a:tcPr marT="45728" marB="45728"/>
                </a:tc>
                <a:tc>
                  <a: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sz="1800" dirty="0" smtClean="0"/>
                        <a:t>Building a</a:t>
                      </a:r>
                      <a:r>
                        <a:rPr lang="en-US" sz="1800" baseline="0" dirty="0" smtClean="0"/>
                        <a:t> simulation environment</a:t>
                      </a:r>
                      <a:endParaRPr lang="en-US" sz="1800" dirty="0" smtClean="0"/>
                    </a:p>
                  </a:txBody>
                  <a:tcPr marT="45728" marB="45728"/>
                </a:tc>
                <a:extLst>
                  <a:ext uri="{0D108BD9-81ED-4DB2-BD59-A6C34878D82A}">
                    <a16:rowId xmlns:a16="http://schemas.microsoft.com/office/drawing/2014/main" xmlns="" val="10007"/>
                  </a:ext>
                </a:extLst>
              </a:tr>
              <a:tr h="320048">
                <a:tc>
                  <a:txBody>
                    <a:bodyPr/>
                    <a:lstStyle/>
                    <a:p>
                      <a:pPr algn="l"/>
                      <a:r>
                        <a:rPr lang="en-US" sz="1800" dirty="0" smtClean="0"/>
                        <a:t>14/4/2015 – 01/5/2015</a:t>
                      </a:r>
                      <a:endParaRPr lang="en-US" sz="1800" dirty="0"/>
                    </a:p>
                  </a:txBody>
                  <a:tcPr marT="45728" marB="45728"/>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Simulation run &amp; debug</a:t>
                      </a:r>
                    </a:p>
                    <a:p>
                      <a:pPr algn="l" rtl="0"/>
                      <a:endParaRPr lang="he-IL" dirty="0"/>
                    </a:p>
                  </a:txBody>
                  <a:tcPr marT="45728" marB="45728"/>
                </a:tc>
                <a:extLst>
                  <a:ext uri="{0D108BD9-81ED-4DB2-BD59-A6C34878D82A}">
                    <a16:rowId xmlns:a16="http://schemas.microsoft.com/office/drawing/2014/main" xmlns="" val="10008"/>
                  </a:ext>
                </a:extLst>
              </a:tr>
              <a:tr h="320048">
                <a:tc>
                  <a:txBody>
                    <a:bodyPr/>
                    <a:lstStyle/>
                    <a:p>
                      <a:pPr algn="l"/>
                      <a:r>
                        <a:rPr lang="en-US" sz="1800" dirty="0" smtClean="0"/>
                        <a:t>01/05/2014 –14/05/2015</a:t>
                      </a:r>
                      <a:endParaRPr lang="en-US" sz="1800" dirty="0"/>
                    </a:p>
                  </a:txBody>
                  <a:tcPr marT="45728" marB="45728"/>
                </a:tc>
                <a:tc>
                  <a:txBody>
                    <a:bodyPr/>
                    <a:lstStyle/>
                    <a:p>
                      <a:pPr algn="l" rtl="0"/>
                      <a:r>
                        <a:rPr lang="en-US" dirty="0" smtClean="0"/>
                        <a:t>Synthesis,</a:t>
                      </a:r>
                      <a:r>
                        <a:rPr lang="en-US" baseline="0" dirty="0" smtClean="0"/>
                        <a:t> </a:t>
                      </a:r>
                      <a:r>
                        <a:rPr lang="en-US" dirty="0" smtClean="0"/>
                        <a:t>FPGA</a:t>
                      </a:r>
                      <a:r>
                        <a:rPr lang="en-US" baseline="0" dirty="0" smtClean="0"/>
                        <a:t> implementation &amp; HW debug</a:t>
                      </a:r>
                      <a:endParaRPr lang="he-IL" dirty="0"/>
                    </a:p>
                  </a:txBody>
                  <a:tcPr marT="45728" marB="45728"/>
                </a:tc>
              </a:tr>
              <a:tr h="645225">
                <a:tc>
                  <a:txBody>
                    <a:bodyPr/>
                    <a:lstStyle/>
                    <a:p>
                      <a:pPr algn="l"/>
                      <a:r>
                        <a:rPr lang="en-US" sz="1800" dirty="0" smtClean="0"/>
                        <a:t>14/5/2015</a:t>
                      </a:r>
                      <a:endParaRPr lang="en-US" sz="1800" dirty="0"/>
                    </a:p>
                  </a:txBody>
                  <a:tcPr marT="45728" marB="45728"/>
                </a:tc>
                <a:tc>
                  <a:txBody>
                    <a:bodyPr/>
                    <a:lstStyle/>
                    <a:p>
                      <a:pPr marL="0" marR="0" indent="0" algn="l" defTabSz="457200" rtl="1" eaLnBrk="1" fontAlgn="auto" latinLnBrk="0" hangingPunct="1">
                        <a:lnSpc>
                          <a:spcPct val="100000"/>
                        </a:lnSpc>
                        <a:spcBef>
                          <a:spcPts val="0"/>
                        </a:spcBef>
                        <a:spcAft>
                          <a:spcPts val="0"/>
                        </a:spcAft>
                        <a:buClrTx/>
                        <a:buSzTx/>
                        <a:buFontTx/>
                        <a:buNone/>
                        <a:tabLst/>
                        <a:defRPr/>
                      </a:pPr>
                      <a:r>
                        <a:rPr lang="en-US" sz="1800" dirty="0" smtClean="0"/>
                        <a:t>Final</a:t>
                      </a:r>
                      <a:r>
                        <a:rPr lang="en-US" sz="1800" baseline="0" dirty="0" smtClean="0"/>
                        <a:t> presentation</a:t>
                      </a:r>
                      <a:endParaRPr lang="en-US" sz="1800" dirty="0"/>
                    </a:p>
                  </a:txBody>
                  <a:tcPr marT="45728" marB="45728"/>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1219967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200" y="424800"/>
            <a:ext cx="9404723" cy="759600"/>
          </a:xfrm>
        </p:spPr>
        <p:txBody>
          <a:bodyPr>
            <a:normAutofit/>
          </a:bodyPr>
          <a:lstStyle/>
          <a:p>
            <a:r>
              <a:rPr lang="en-US" b="1" dirty="0" smtClean="0">
                <a:solidFill>
                  <a:schemeClr val="accent1"/>
                </a:solidFill>
                <a:latin typeface="Times New Roman" panose="02020603050405020304" pitchFamily="18" charset="0"/>
              </a:rPr>
              <a:t>Remainder</a:t>
            </a:r>
            <a:endParaRPr lang="he-IL" b="1" dirty="0">
              <a:solidFill>
                <a:schemeClr val="accent1"/>
              </a:solidFill>
              <a:latin typeface="Times New Roman" panose="02020603050405020304" pitchFamily="18" charset="0"/>
            </a:endParaRPr>
          </a:p>
        </p:txBody>
      </p:sp>
      <p:sp>
        <p:nvSpPr>
          <p:cNvPr id="3" name="Content Placeholder 2"/>
          <p:cNvSpPr>
            <a:spLocks noGrp="1"/>
          </p:cNvSpPr>
          <p:nvPr>
            <p:ph idx="1"/>
          </p:nvPr>
        </p:nvSpPr>
        <p:spPr>
          <a:xfrm>
            <a:off x="648000" y="1389599"/>
            <a:ext cx="8596800" cy="4575600"/>
          </a:xfrm>
        </p:spPr>
        <p:txBody>
          <a:bodyPr>
            <a:normAutofit/>
          </a:bodyPr>
          <a:lstStyle/>
          <a:p>
            <a:pPr algn="l" rtl="0">
              <a:buFont typeface="Wingdings" panose="05000000000000000000" pitchFamily="2" charset="2"/>
              <a:buChar char="q"/>
            </a:pPr>
            <a:r>
              <a:rPr lang="en-US" sz="2200" dirty="0">
                <a:latin typeface="Times New Roman" panose="02020603050405020304" pitchFamily="18" charset="0"/>
              </a:rPr>
              <a:t>In the preceding project, the following was implemented:</a:t>
            </a:r>
          </a:p>
          <a:p>
            <a:pPr algn="l" rtl="0">
              <a:buFont typeface="Wingdings" panose="05000000000000000000" pitchFamily="2" charset="2"/>
              <a:buChar char="q"/>
            </a:pPr>
            <a:r>
              <a:rPr lang="en-US" sz="2200" dirty="0">
                <a:latin typeface="Times New Roman" panose="02020603050405020304" pitchFamily="18" charset="0"/>
              </a:rPr>
              <a:t>Generating symbols on display screen using:</a:t>
            </a:r>
          </a:p>
          <a:p>
            <a:pPr lvl="1">
              <a:buFont typeface="Wingdings" panose="05000000000000000000" pitchFamily="2" charset="2"/>
              <a:buChar char="§"/>
            </a:pPr>
            <a:r>
              <a:rPr lang="en-US" sz="2200" dirty="0">
                <a:latin typeface="Times New Roman" panose="02020603050405020304" pitchFamily="18" charset="0"/>
                <a:cs typeface="Times New Roman"/>
              </a:rPr>
              <a:t>GUI platform - coded with Matlab </a:t>
            </a:r>
          </a:p>
          <a:p>
            <a:pPr lvl="1" algn="l" rtl="0">
              <a:buFont typeface="Wingdings" panose="05000000000000000000" pitchFamily="2" charset="2"/>
              <a:buChar char="§"/>
            </a:pPr>
            <a:r>
              <a:rPr lang="en-US" sz="2200" dirty="0">
                <a:latin typeface="Times New Roman" panose="02020603050405020304" pitchFamily="18" charset="0"/>
              </a:rPr>
              <a:t>Cyclone II FPGA </a:t>
            </a:r>
          </a:p>
          <a:p>
            <a:pPr lvl="1" algn="l" rtl="0">
              <a:buFont typeface="Wingdings" panose="05000000000000000000" pitchFamily="2" charset="2"/>
              <a:buChar char="§"/>
            </a:pPr>
            <a:r>
              <a:rPr lang="en-US" sz="2200" dirty="0">
                <a:latin typeface="Times New Roman" panose="02020603050405020304" pitchFamily="18" charset="0"/>
              </a:rPr>
              <a:t>Host communication via UART protocol</a:t>
            </a:r>
          </a:p>
          <a:p>
            <a:pPr lvl="1" algn="l" rtl="0">
              <a:buFont typeface="Wingdings" panose="05000000000000000000" pitchFamily="2" charset="2"/>
              <a:buChar char="§"/>
            </a:pPr>
            <a:r>
              <a:rPr lang="en-US" sz="2200" dirty="0">
                <a:latin typeface="Times New Roman" panose="02020603050405020304" pitchFamily="18" charset="0"/>
              </a:rPr>
              <a:t>Internal communication via Wishbone protocol</a:t>
            </a:r>
          </a:p>
          <a:p>
            <a:pPr algn="l" rtl="0">
              <a:buFont typeface="Wingdings" panose="05000000000000000000" pitchFamily="2" charset="2"/>
              <a:buChar char="q"/>
            </a:pPr>
            <a:r>
              <a:rPr lang="en-US" sz="2200" dirty="0">
                <a:latin typeface="Times New Roman" panose="02020603050405020304" pitchFamily="18" charset="0"/>
              </a:rPr>
              <a:t>Input  -  Grayscale symbols 32 x 32 pixels</a:t>
            </a:r>
          </a:p>
          <a:p>
            <a:pPr lvl="1" algn="l" rtl="0">
              <a:buFont typeface="Wingdings" panose="05000000000000000000" pitchFamily="2" charset="2"/>
              <a:buChar char="§"/>
            </a:pPr>
            <a:r>
              <a:rPr lang="en-US" sz="2200" dirty="0">
                <a:latin typeface="Times New Roman" panose="02020603050405020304" pitchFamily="18" charset="0"/>
              </a:rPr>
              <a:t>saved in external SDRAM</a:t>
            </a:r>
          </a:p>
          <a:p>
            <a:pPr algn="l" rtl="0">
              <a:buFont typeface="Wingdings" panose="05000000000000000000" pitchFamily="2" charset="2"/>
              <a:buChar char="q"/>
            </a:pPr>
            <a:r>
              <a:rPr lang="en-US" sz="2200" dirty="0">
                <a:latin typeface="Times New Roman" panose="02020603050405020304" pitchFamily="18" charset="0"/>
              </a:rPr>
              <a:t>Output  -  Grayscale image resolution of 800x600 pixels</a:t>
            </a:r>
          </a:p>
          <a:p>
            <a:pPr algn="l" rtl="0">
              <a:buFont typeface="Wingdings" panose="05000000000000000000" pitchFamily="2" charset="2"/>
              <a:buChar char="q"/>
            </a:pPr>
            <a:r>
              <a:rPr lang="en-US" sz="2200" dirty="0">
                <a:latin typeface="Times New Roman" panose="02020603050405020304" pitchFamily="18" charset="0"/>
              </a:rPr>
              <a:t>Main clock freq. 100MHz </a:t>
            </a:r>
          </a:p>
          <a:p>
            <a:pPr algn="l" rtl="0">
              <a:buFont typeface="Wingdings" panose="05000000000000000000" pitchFamily="2" charset="2"/>
              <a:buChar char="q"/>
            </a:pPr>
            <a:r>
              <a:rPr lang="en-US" sz="2200" dirty="0">
                <a:latin typeface="Times New Roman" panose="02020603050405020304" pitchFamily="18" charset="0"/>
              </a:rPr>
              <a:t>VESA (monitor) freq. 40 Hz</a:t>
            </a:r>
          </a:p>
          <a:p>
            <a:pPr algn="l" rtl="0">
              <a:buFont typeface="Wingdings" panose="05000000000000000000" pitchFamily="2" charset="2"/>
              <a:buChar char="q"/>
            </a:pPr>
            <a:endParaRPr lang="he-IL" dirty="0"/>
          </a:p>
        </p:txBody>
      </p:sp>
    </p:spTree>
    <p:extLst>
      <p:ext uri="{BB962C8B-B14F-4D97-AF65-F5344CB8AC3E}">
        <p14:creationId xmlns:p14="http://schemas.microsoft.com/office/powerpoint/2010/main" val="4063238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09200" y="424800"/>
            <a:ext cx="9404723" cy="759600"/>
          </a:xfrm>
        </p:spPr>
        <p:txBody>
          <a:bodyPr>
            <a:normAutofit/>
          </a:bodyPr>
          <a:lstStyle/>
          <a:p>
            <a:r>
              <a:rPr lang="en-US" b="1" dirty="0" smtClean="0">
                <a:solidFill>
                  <a:schemeClr val="accent1"/>
                </a:solidFill>
                <a:latin typeface="Times New Roman" panose="02020603050405020304" pitchFamily="18" charset="0"/>
              </a:rPr>
              <a:t>Project’s goal</a:t>
            </a:r>
            <a:endParaRPr lang="he-IL" b="1" dirty="0">
              <a:solidFill>
                <a:schemeClr val="accent1"/>
              </a:solidFill>
              <a:latin typeface="Times New Roman" panose="02020603050405020304" pitchFamily="18" charset="0"/>
            </a:endParaRPr>
          </a:p>
        </p:txBody>
      </p:sp>
      <p:sp>
        <p:nvSpPr>
          <p:cNvPr id="6" name="Content Placeholder 5"/>
          <p:cNvSpPr>
            <a:spLocks noGrp="1"/>
          </p:cNvSpPr>
          <p:nvPr>
            <p:ph idx="1"/>
          </p:nvPr>
        </p:nvSpPr>
        <p:spPr>
          <a:xfrm>
            <a:off x="647999" y="1389600"/>
            <a:ext cx="10958982" cy="4351338"/>
          </a:xfrm>
        </p:spPr>
        <p:txBody>
          <a:bodyPr>
            <a:normAutofit/>
          </a:bodyPr>
          <a:lstStyle/>
          <a:p>
            <a:pPr>
              <a:buFont typeface="Wingdings" panose="05000000000000000000" pitchFamily="2" charset="2"/>
              <a:buChar char="q"/>
            </a:pPr>
            <a:r>
              <a:rPr lang="en-US" sz="2400" dirty="0">
                <a:latin typeface="Times New Roman" panose="02020603050405020304" pitchFamily="18" charset="0"/>
              </a:rPr>
              <a:t>Implement additional features: </a:t>
            </a:r>
            <a:r>
              <a:rPr lang="en-US" sz="2400" dirty="0" smtClean="0">
                <a:latin typeface="Times New Roman" panose="02020603050405020304" pitchFamily="18" charset="0"/>
              </a:rPr>
              <a:t>Navigation </a:t>
            </a:r>
            <a:r>
              <a:rPr lang="en-US" sz="2400" dirty="0">
                <a:latin typeface="Times New Roman" panose="02020603050405020304" pitchFamily="18" charset="0"/>
              </a:rPr>
              <a:t>in a </a:t>
            </a:r>
            <a:r>
              <a:rPr lang="en-US" sz="2400" dirty="0" smtClean="0">
                <a:latin typeface="Times New Roman" panose="02020603050405020304" pitchFamily="18" charset="0"/>
              </a:rPr>
              <a:t>menu.</a:t>
            </a:r>
            <a:endParaRPr lang="en-US" sz="2400" dirty="0">
              <a:latin typeface="Times New Roman" panose="02020603050405020304" pitchFamily="18" charset="0"/>
            </a:endParaRPr>
          </a:p>
          <a:p>
            <a:pPr lvl="1">
              <a:buFont typeface="Wingdings" panose="05000000000000000000" pitchFamily="2" charset="2"/>
              <a:buChar char="§"/>
            </a:pPr>
            <a:r>
              <a:rPr lang="en-US" dirty="0">
                <a:latin typeface="Times New Roman" panose="02020603050405020304" pitchFamily="18" charset="0"/>
              </a:rPr>
              <a:t>Implement blocks in FPGA,</a:t>
            </a:r>
            <a:r>
              <a:rPr lang="en-US" dirty="0">
                <a:latin typeface="Times New Roman" charset="0"/>
                <a:cs typeface="Times New Roman" charset="0"/>
              </a:rPr>
              <a:t> coded in </a:t>
            </a:r>
            <a:r>
              <a:rPr lang="en-US" dirty="0">
                <a:latin typeface="Times New Roman" panose="02020603050405020304" pitchFamily="18" charset="0"/>
              </a:rPr>
              <a:t>Vhdl HDL, for the following functions:</a:t>
            </a:r>
          </a:p>
          <a:p>
            <a:pPr lvl="2"/>
            <a:r>
              <a:rPr lang="en-US" dirty="0" smtClean="0">
                <a:latin typeface="Times New Roman" panose="02020603050405020304" pitchFamily="18" charset="0"/>
              </a:rPr>
              <a:t>Moving a cursor right</a:t>
            </a:r>
            <a:r>
              <a:rPr lang="en-US" dirty="0">
                <a:latin typeface="Times New Roman" panose="02020603050405020304" pitchFamily="18" charset="0"/>
              </a:rPr>
              <a:t>, left, up, down.</a:t>
            </a:r>
          </a:p>
          <a:p>
            <a:pPr lvl="2"/>
            <a:r>
              <a:rPr lang="en-US" dirty="0">
                <a:latin typeface="Times New Roman" panose="02020603050405020304" pitchFamily="18" charset="0"/>
              </a:rPr>
              <a:t>Choosing a symbol followed by animation </a:t>
            </a:r>
            <a:r>
              <a:rPr lang="en-US" dirty="0" smtClean="0">
                <a:latin typeface="Times New Roman" panose="02020603050405020304" pitchFamily="18" charset="0"/>
              </a:rPr>
              <a:t>of white screen.</a:t>
            </a:r>
            <a:endParaRPr lang="en-US" dirty="0">
              <a:latin typeface="Times New Roman" panose="02020603050405020304" pitchFamily="18" charset="0"/>
            </a:endParaRPr>
          </a:p>
          <a:p>
            <a:pPr lvl="2"/>
            <a:r>
              <a:rPr lang="en-US" dirty="0">
                <a:latin typeface="Times New Roman" panose="02020603050405020304" pitchFamily="18" charset="0"/>
              </a:rPr>
              <a:t>Entering and leaving the main menu followed </a:t>
            </a:r>
            <a:r>
              <a:rPr lang="en-US" dirty="0" smtClean="0">
                <a:latin typeface="Times New Roman" panose="02020603050405020304" pitchFamily="18" charset="0"/>
              </a:rPr>
              <a:t>by special animation.</a:t>
            </a:r>
            <a:endParaRPr lang="en-US" dirty="0">
              <a:latin typeface="Times New Roman" panose="02020603050405020304" pitchFamily="18" charset="0"/>
            </a:endParaRPr>
          </a:p>
          <a:p>
            <a:pPr marL="800100" lvl="2" indent="-342900">
              <a:buFont typeface="Wingdings" panose="05000000000000000000" pitchFamily="2" charset="2"/>
              <a:buChar char="§"/>
            </a:pPr>
            <a:r>
              <a:rPr lang="en-US" sz="2400" dirty="0" smtClean="0">
                <a:latin typeface="Times New Roman" panose="02020603050405020304" pitchFamily="18" charset="0"/>
              </a:rPr>
              <a:t>Navigation in the menu would be performed using HW only, via </a:t>
            </a:r>
            <a:r>
              <a:rPr lang="en-US" sz="2400" dirty="0" smtClean="0">
                <a:latin typeface="Times New Roman" panose="02020603050405020304" pitchFamily="18" charset="0"/>
              </a:rPr>
              <a:t>buttons </a:t>
            </a:r>
            <a:r>
              <a:rPr lang="en-US" sz="2400" dirty="0" smtClean="0">
                <a:latin typeface="Times New Roman" panose="02020603050405020304" pitchFamily="18" charset="0"/>
              </a:rPr>
              <a:t>on the DE2 board. </a:t>
            </a:r>
          </a:p>
          <a:p>
            <a:pPr marL="800100" lvl="2" indent="-342900">
              <a:buFont typeface="Wingdings" panose="05000000000000000000" pitchFamily="2" charset="2"/>
              <a:buChar char="§"/>
            </a:pPr>
            <a:r>
              <a:rPr lang="en-US" sz="2400" dirty="0" smtClean="0">
                <a:latin typeface="Times New Roman" panose="02020603050405020304" pitchFamily="18" charset="0"/>
              </a:rPr>
              <a:t>In the design, special registers would be dedicated in order to navigate </a:t>
            </a:r>
            <a:r>
              <a:rPr lang="en-US" sz="2400" dirty="0">
                <a:latin typeface="Times New Roman" panose="02020603050405020304" pitchFamily="18" charset="0"/>
              </a:rPr>
              <a:t>through the </a:t>
            </a:r>
            <a:r>
              <a:rPr lang="en-US" sz="2400" dirty="0" smtClean="0">
                <a:latin typeface="Times New Roman" panose="02020603050405020304" pitchFamily="18" charset="0"/>
              </a:rPr>
              <a:t>GUI, </a:t>
            </a:r>
            <a:r>
              <a:rPr lang="en-US" sz="2400" dirty="0">
                <a:latin typeface="Times New Roman" panose="02020603050405020304" pitchFamily="18" charset="0"/>
              </a:rPr>
              <a:t>for </a:t>
            </a:r>
            <a:r>
              <a:rPr lang="en-US" sz="2400" dirty="0" smtClean="0">
                <a:latin typeface="Times New Roman" panose="02020603050405020304" pitchFamily="18" charset="0"/>
              </a:rPr>
              <a:t>debug purposes.</a:t>
            </a:r>
          </a:p>
          <a:p>
            <a:pPr marL="800100" lvl="2" indent="-342900">
              <a:buFont typeface="Wingdings" panose="05000000000000000000" pitchFamily="2" charset="2"/>
              <a:buChar char="§"/>
            </a:pPr>
            <a:r>
              <a:rPr lang="en-US" sz="2400" dirty="0" smtClean="0">
                <a:latin typeface="Times New Roman" panose="02020603050405020304" pitchFamily="18" charset="0"/>
              </a:rPr>
              <a:t>The </a:t>
            </a:r>
            <a:r>
              <a:rPr lang="en-US" sz="2400" dirty="0">
                <a:latin typeface="Times New Roman" panose="02020603050405020304" pitchFamily="18" charset="0"/>
              </a:rPr>
              <a:t>blocks would communicate via Wishbone protocol</a:t>
            </a:r>
          </a:p>
        </p:txBody>
      </p:sp>
    </p:spTree>
    <p:extLst>
      <p:ext uri="{BB962C8B-B14F-4D97-AF65-F5344CB8AC3E}">
        <p14:creationId xmlns:p14="http://schemas.microsoft.com/office/powerpoint/2010/main" val="4226761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itle 221"/>
          <p:cNvSpPr>
            <a:spLocks noGrp="1"/>
          </p:cNvSpPr>
          <p:nvPr>
            <p:ph type="title"/>
          </p:nvPr>
        </p:nvSpPr>
        <p:spPr>
          <a:xfrm>
            <a:off x="709200" y="424800"/>
            <a:ext cx="9403200" cy="759600"/>
          </a:xfrm>
        </p:spPr>
        <p:txBody>
          <a:bodyPr>
            <a:normAutofit/>
          </a:bodyPr>
          <a:lstStyle/>
          <a:p>
            <a:r>
              <a:rPr lang="en-US" b="1" dirty="0" smtClean="0">
                <a:solidFill>
                  <a:schemeClr val="accent1"/>
                </a:solidFill>
                <a:latin typeface="Times New Roman" panose="02020603050405020304" pitchFamily="18" charset="0"/>
              </a:rPr>
              <a:t>Conceptual Implementation</a:t>
            </a:r>
            <a:endParaRPr lang="he-IL" b="1" dirty="0">
              <a:solidFill>
                <a:schemeClr val="accent1"/>
              </a:solidFill>
              <a:latin typeface="Times New Roman" panose="02020603050405020304" pitchFamily="18" charset="0"/>
            </a:endParaRPr>
          </a:p>
        </p:txBody>
      </p:sp>
      <p:sp>
        <p:nvSpPr>
          <p:cNvPr id="224" name="TextBox 223"/>
          <p:cNvSpPr txBox="1"/>
          <p:nvPr/>
        </p:nvSpPr>
        <p:spPr>
          <a:xfrm>
            <a:off x="2378230" y="1886544"/>
            <a:ext cx="3057525" cy="646331"/>
          </a:xfrm>
          <a:prstGeom prst="rect">
            <a:avLst/>
          </a:prstGeom>
          <a:noFill/>
        </p:spPr>
        <p:txBody>
          <a:bodyPr wrap="square" rtlCol="1">
            <a:spAutoFit/>
          </a:bodyPr>
          <a:lstStyle/>
          <a:p>
            <a:pPr marL="457200" indent="-457200">
              <a:buFont typeface="+mj-lt"/>
              <a:buAutoNum type="arabicPeriod"/>
            </a:pPr>
            <a:r>
              <a:rPr lang="en-US" dirty="0" smtClean="0">
                <a:latin typeface="Times New Roman" panose="02020603050405020304" pitchFamily="18" charset="0"/>
              </a:rPr>
              <a:t>Add/Remove </a:t>
            </a:r>
            <a:r>
              <a:rPr lang="en-US" smtClean="0">
                <a:latin typeface="Times New Roman" panose="02020603050405020304" pitchFamily="18" charset="0"/>
              </a:rPr>
              <a:t>symbols (Re-use)</a:t>
            </a:r>
            <a:endParaRPr lang="he-IL" dirty="0">
              <a:latin typeface="Times New Roman" panose="02020603050405020304" pitchFamily="18" charset="0"/>
            </a:endParaRPr>
          </a:p>
        </p:txBody>
      </p:sp>
      <p:pic>
        <p:nvPicPr>
          <p:cNvPr id="226" name="Picture 225"/>
          <p:cNvPicPr>
            <a:picLocks noChangeAspect="1"/>
          </p:cNvPicPr>
          <p:nvPr/>
        </p:nvPicPr>
        <p:blipFill>
          <a:blip r:embed="rId4"/>
          <a:stretch>
            <a:fillRect/>
          </a:stretch>
        </p:blipFill>
        <p:spPr>
          <a:xfrm>
            <a:off x="2259057" y="3363597"/>
            <a:ext cx="7522756" cy="3255520"/>
          </a:xfrm>
          <a:prstGeom prst="rect">
            <a:avLst/>
          </a:prstGeom>
        </p:spPr>
      </p:pic>
      <p:sp>
        <p:nvSpPr>
          <p:cNvPr id="228" name="TextBox 227"/>
          <p:cNvSpPr txBox="1"/>
          <p:nvPr/>
        </p:nvSpPr>
        <p:spPr>
          <a:xfrm>
            <a:off x="4817996" y="1886544"/>
            <a:ext cx="3389302" cy="646331"/>
          </a:xfrm>
          <a:prstGeom prst="rect">
            <a:avLst/>
          </a:prstGeom>
          <a:noFill/>
        </p:spPr>
        <p:txBody>
          <a:bodyPr wrap="square" rtlCol="1">
            <a:spAutoFit/>
          </a:bodyPr>
          <a:lstStyle/>
          <a:p>
            <a:pPr marL="914400" lvl="1" indent="-457200">
              <a:buFont typeface="+mj-lt"/>
              <a:buAutoNum type="arabicPeriod" startAt="2"/>
            </a:pPr>
            <a:r>
              <a:rPr lang="en-US" dirty="0" smtClean="0">
                <a:latin typeface="Times New Roman" panose="02020603050405020304" pitchFamily="18" charset="0"/>
              </a:rPr>
              <a:t>Navigation &amp; selection(new).</a:t>
            </a:r>
            <a:endParaRPr lang="en-US" dirty="0">
              <a:latin typeface="Times New Roman" panose="02020603050405020304" pitchFamily="18" charset="0"/>
            </a:endParaRPr>
          </a:p>
        </p:txBody>
      </p:sp>
      <p:pic>
        <p:nvPicPr>
          <p:cNvPr id="8" name="תמונה 7"/>
          <p:cNvPicPr>
            <a:picLocks noChangeAspect="1"/>
          </p:cNvPicPr>
          <p:nvPr/>
        </p:nvPicPr>
        <p:blipFill>
          <a:blip r:embed="rId5"/>
          <a:stretch>
            <a:fillRect/>
          </a:stretch>
        </p:blipFill>
        <p:spPr>
          <a:xfrm>
            <a:off x="2046637" y="3335100"/>
            <a:ext cx="7574755" cy="3011649"/>
          </a:xfrm>
          <a:prstGeom prst="rect">
            <a:avLst/>
          </a:prstGeom>
        </p:spPr>
      </p:pic>
    </p:spTree>
    <p:custDataLst>
      <p:tags r:id="rId1"/>
    </p:custDataLst>
    <p:extLst>
      <p:ext uri="{BB962C8B-B14F-4D97-AF65-F5344CB8AC3E}">
        <p14:creationId xmlns:p14="http://schemas.microsoft.com/office/powerpoint/2010/main" val="936789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200" y="424799"/>
            <a:ext cx="9471863" cy="1247883"/>
          </a:xfrm>
        </p:spPr>
        <p:txBody>
          <a:bodyPr>
            <a:normAutofit/>
          </a:bodyPr>
          <a:lstStyle/>
          <a:p>
            <a:r>
              <a:rPr lang="en-US" b="1" dirty="0" smtClean="0">
                <a:solidFill>
                  <a:schemeClr val="accent1"/>
                </a:solidFill>
                <a:latin typeface="Times New Roman" panose="02020603050405020304" pitchFamily="18" charset="0"/>
              </a:rPr>
              <a:t>Top Architecture </a:t>
            </a:r>
            <a:r>
              <a:rPr lang="en-US" sz="3200" dirty="0">
                <a:solidFill>
                  <a:schemeClr val="accent1"/>
                </a:solidFill>
                <a:latin typeface="Times New Roman" panose="02020603050405020304" pitchFamily="18" charset="0"/>
              </a:rPr>
              <a:t>reused</a:t>
            </a:r>
            <a:endParaRPr lang="he-IL" b="1" dirty="0">
              <a:solidFill>
                <a:schemeClr val="accent1"/>
              </a:solidFill>
              <a:latin typeface="Times New Roman" panose="02020603050405020304" pitchFamily="18" charset="0"/>
            </a:endParaRPr>
          </a:p>
        </p:txBody>
      </p:sp>
      <p:pic>
        <p:nvPicPr>
          <p:cNvPr id="6" name="תמונה 53" descr="2.jpg"/>
          <p:cNvPicPr>
            <a:picLocks noGrp="1"/>
          </p:cNvPicPr>
          <p:nvPr>
            <p:ph idx="1"/>
          </p:nvPr>
        </p:nvPicPr>
        <p:blipFill>
          <a:blip r:embed="rId4" cstate="print"/>
          <a:stretch>
            <a:fillRect/>
          </a:stretch>
        </p:blipFill>
        <p:spPr>
          <a:xfrm>
            <a:off x="709200" y="1829135"/>
            <a:ext cx="8842916" cy="4884234"/>
          </a:xfrm>
          <a:prstGeom prst="rect">
            <a:avLst/>
          </a:prstGeom>
          <a:noFill/>
        </p:spPr>
      </p:pic>
      <p:sp>
        <p:nvSpPr>
          <p:cNvPr id="3" name="TextBox 2"/>
          <p:cNvSpPr txBox="1"/>
          <p:nvPr/>
        </p:nvSpPr>
        <p:spPr>
          <a:xfrm rot="10860000" flipV="1">
            <a:off x="648746" y="3264667"/>
            <a:ext cx="1884163" cy="369332"/>
          </a:xfrm>
          <a:prstGeom prst="rect">
            <a:avLst/>
          </a:prstGeom>
        </p:spPr>
        <p:txBody>
          <a:bodyPr rtlCol="1">
            <a:spAutoFit/>
          </a:bodyPr>
          <a:lstStyle/>
          <a:p>
            <a:pPr algn="ctr"/>
            <a:r>
              <a:rPr lang="arn-CL" dirty="0" smtClean="0">
                <a:latin typeface="Arial"/>
                <a:cs typeface="Arial"/>
              </a:rPr>
              <a:t>opcode</a:t>
            </a:r>
            <a:endParaRPr lang="he-IL" dirty="0"/>
          </a:p>
        </p:txBody>
      </p:sp>
    </p:spTree>
    <p:custDataLst>
      <p:tags r:id="rId1"/>
    </p:custDataLst>
    <p:extLst>
      <p:ext uri="{BB962C8B-B14F-4D97-AF65-F5344CB8AC3E}">
        <p14:creationId xmlns:p14="http://schemas.microsoft.com/office/powerpoint/2010/main" val="2958764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709200" y="424800"/>
            <a:ext cx="10515600" cy="1325563"/>
          </a:xfrm>
        </p:spPr>
        <p:txBody>
          <a:bodyPr>
            <a:normAutofit/>
          </a:bodyPr>
          <a:lstStyle/>
          <a:p>
            <a:r>
              <a:rPr lang="en-US" b="1" dirty="0" smtClean="0">
                <a:solidFill>
                  <a:schemeClr val="accent1"/>
                </a:solidFill>
              </a:rPr>
              <a:t>Opcode Structure </a:t>
            </a:r>
            <a:r>
              <a:rPr lang="en-US" sz="3200" dirty="0" smtClean="0">
                <a:solidFill>
                  <a:schemeClr val="accent1"/>
                </a:solidFill>
              </a:rPr>
              <a:t>reused</a:t>
            </a:r>
            <a:endParaRPr lang="he-IL" dirty="0">
              <a:solidFill>
                <a:schemeClr val="accent1"/>
              </a:solidFill>
            </a:endParaRPr>
          </a:p>
        </p:txBody>
      </p:sp>
      <p:pic>
        <p:nvPicPr>
          <p:cNvPr id="5"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1958" y="2839453"/>
            <a:ext cx="5134142" cy="907682"/>
          </a:xfrm>
          <a:prstGeom prst="rect">
            <a:avLst/>
          </a:prstGeom>
          <a:noFill/>
          <a:ln>
            <a:noFill/>
          </a:ln>
        </p:spPr>
      </p:pic>
      <p:sp>
        <p:nvSpPr>
          <p:cNvPr id="7" name="TextBox 10"/>
          <p:cNvSpPr txBox="1"/>
          <p:nvPr/>
        </p:nvSpPr>
        <p:spPr>
          <a:xfrm>
            <a:off x="2739189" y="4258893"/>
            <a:ext cx="1676400" cy="646331"/>
          </a:xfrm>
          <a:prstGeom prst="rect">
            <a:avLst/>
          </a:prstGeom>
          <a:noFill/>
        </p:spPr>
        <p:txBody>
          <a:bodyPr wrap="square" rtlCol="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Add/Remove</a:t>
            </a:r>
          </a:p>
          <a:p>
            <a:r>
              <a:rPr lang="en-US" dirty="0" smtClean="0"/>
              <a:t>1 bit</a:t>
            </a:r>
            <a:endParaRPr lang="he-IL" dirty="0"/>
          </a:p>
        </p:txBody>
      </p:sp>
      <p:cxnSp>
        <p:nvCxnSpPr>
          <p:cNvPr id="8" name="מחבר חץ ישר 7"/>
          <p:cNvCxnSpPr/>
          <p:nvPr/>
        </p:nvCxnSpPr>
        <p:spPr>
          <a:xfrm flipV="1">
            <a:off x="3112169" y="3719509"/>
            <a:ext cx="272715" cy="5393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12"/>
          <p:cNvSpPr txBox="1"/>
          <p:nvPr/>
        </p:nvSpPr>
        <p:spPr>
          <a:xfrm>
            <a:off x="5450305" y="4258893"/>
            <a:ext cx="1676400" cy="923330"/>
          </a:xfrm>
          <a:prstGeom prst="rect">
            <a:avLst/>
          </a:prstGeom>
          <a:noFill/>
        </p:spPr>
        <p:txBody>
          <a:bodyPr wrap="square" rtlCol="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Horizontal Screen Location</a:t>
            </a:r>
          </a:p>
          <a:p>
            <a:r>
              <a:rPr lang="en-US" dirty="0" smtClean="0"/>
              <a:t>(0-19)5 bit</a:t>
            </a:r>
            <a:endParaRPr lang="he-IL" dirty="0"/>
          </a:p>
        </p:txBody>
      </p:sp>
      <p:cxnSp>
        <p:nvCxnSpPr>
          <p:cNvPr id="10" name="מחבר חץ ישר 9"/>
          <p:cNvCxnSpPr/>
          <p:nvPr/>
        </p:nvCxnSpPr>
        <p:spPr>
          <a:xfrm flipV="1">
            <a:off x="6497053" y="3719509"/>
            <a:ext cx="293101" cy="5393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936833" y="4264771"/>
            <a:ext cx="1676400" cy="923330"/>
          </a:xfrm>
          <a:prstGeom prst="rect">
            <a:avLst/>
          </a:prstGeom>
          <a:noFill/>
        </p:spPr>
        <p:txBody>
          <a:bodyPr wrap="square" rtlCol="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Orthogonal Screen Location</a:t>
            </a:r>
          </a:p>
          <a:p>
            <a:r>
              <a:rPr lang="en-US" dirty="0" smtClean="0"/>
              <a:t>(0-14)4 bit</a:t>
            </a:r>
            <a:endParaRPr lang="he-IL" dirty="0"/>
          </a:p>
        </p:txBody>
      </p:sp>
      <p:cxnSp>
        <p:nvCxnSpPr>
          <p:cNvPr id="14" name="מחבר חץ ישר 13"/>
          <p:cNvCxnSpPr/>
          <p:nvPr/>
        </p:nvCxnSpPr>
        <p:spPr>
          <a:xfrm flipH="1" flipV="1">
            <a:off x="7774740" y="3740273"/>
            <a:ext cx="198186" cy="51862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45432" y="1800897"/>
            <a:ext cx="2396644" cy="923330"/>
          </a:xfrm>
          <a:prstGeom prst="rect">
            <a:avLst/>
          </a:prstGeom>
          <a:noFill/>
        </p:spPr>
        <p:txBody>
          <a:bodyPr wrap="square" rtlCol="1">
            <a:spAutoFit/>
          </a:bodyPr>
          <a:lstStyle/>
          <a:p>
            <a:r>
              <a:rPr lang="en-US" dirty="0" smtClean="0"/>
              <a:t>SDRAM ROW(11), </a:t>
            </a:r>
            <a:r>
              <a:rPr lang="en-US" dirty="0"/>
              <a:t>SDRAM </a:t>
            </a:r>
            <a:r>
              <a:rPr lang="en-US" dirty="0" smtClean="0"/>
              <a:t>BANK(2)</a:t>
            </a:r>
          </a:p>
          <a:p>
            <a:r>
              <a:rPr lang="en-US" dirty="0" smtClean="0"/>
              <a:t>13 bits</a:t>
            </a:r>
            <a:endParaRPr lang="he-IL" dirty="0"/>
          </a:p>
        </p:txBody>
      </p:sp>
      <p:cxnSp>
        <p:nvCxnSpPr>
          <p:cNvPr id="12" name="מחבר חץ ישר 11"/>
          <p:cNvCxnSpPr/>
          <p:nvPr/>
        </p:nvCxnSpPr>
        <p:spPr>
          <a:xfrm flipH="1">
            <a:off x="4793226" y="2365950"/>
            <a:ext cx="453862" cy="47445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3034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709200" y="424800"/>
            <a:ext cx="10515600" cy="1325563"/>
          </a:xfrm>
        </p:spPr>
        <p:txBody>
          <a:bodyPr>
            <a:normAutofit/>
          </a:bodyPr>
          <a:lstStyle/>
          <a:p>
            <a:r>
              <a:rPr lang="en-US" b="1" dirty="0">
                <a:solidFill>
                  <a:schemeClr val="accent1"/>
                </a:solidFill>
                <a:latin typeface="Times New Roman" panose="02020603050405020304" pitchFamily="18" charset="0"/>
              </a:rPr>
              <a:t>Opcode </a:t>
            </a:r>
            <a:r>
              <a:rPr lang="en-US" b="1" dirty="0" smtClean="0">
                <a:solidFill>
                  <a:schemeClr val="accent1"/>
                </a:solidFill>
                <a:latin typeface="Times New Roman" panose="02020603050405020304" pitchFamily="18" charset="0"/>
              </a:rPr>
              <a:t>Structure </a:t>
            </a:r>
            <a:r>
              <a:rPr lang="en-US" sz="3200" dirty="0" smtClean="0">
                <a:solidFill>
                  <a:schemeClr val="accent1"/>
                </a:solidFill>
                <a:latin typeface="Times New Roman" panose="02020603050405020304" pitchFamily="18" charset="0"/>
              </a:rPr>
              <a:t>New</a:t>
            </a:r>
            <a:endParaRPr lang="he-IL" dirty="0">
              <a:solidFill>
                <a:schemeClr val="accent1"/>
              </a:solidFill>
              <a:latin typeface="Times New Roman" panose="02020603050405020304" pitchFamily="18" charset="0"/>
            </a:endParaRPr>
          </a:p>
        </p:txBody>
      </p:sp>
      <p:pic>
        <p:nvPicPr>
          <p:cNvPr id="4"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1200" y="2840400"/>
            <a:ext cx="5198311" cy="867577"/>
          </a:xfrm>
          <a:prstGeom prst="rect">
            <a:avLst/>
          </a:prstGeom>
          <a:noFill/>
          <a:ln>
            <a:noFill/>
          </a:ln>
        </p:spPr>
      </p:pic>
      <p:cxnSp>
        <p:nvCxnSpPr>
          <p:cNvPr id="6" name="מחבר ישר 5"/>
          <p:cNvCxnSpPr/>
          <p:nvPr/>
        </p:nvCxnSpPr>
        <p:spPr>
          <a:xfrm flipH="1">
            <a:off x="3609474" y="3159643"/>
            <a:ext cx="80212" cy="224590"/>
          </a:xfrm>
          <a:prstGeom prst="line">
            <a:avLst/>
          </a:prstGeom>
          <a:ln w="28575"/>
        </p:spPr>
        <p:style>
          <a:lnRef idx="1">
            <a:schemeClr val="dk1"/>
          </a:lnRef>
          <a:fillRef idx="0">
            <a:schemeClr val="dk1"/>
          </a:fillRef>
          <a:effectRef idx="0">
            <a:schemeClr val="dk1"/>
          </a:effectRef>
          <a:fontRef idx="minor">
            <a:schemeClr val="tx1"/>
          </a:fontRef>
        </p:style>
      </p:cxnSp>
      <p:pic>
        <p:nvPicPr>
          <p:cNvPr id="12" name="תמונה 11"/>
          <p:cNvPicPr>
            <a:picLocks noChangeAspect="1"/>
          </p:cNvPicPr>
          <p:nvPr/>
        </p:nvPicPr>
        <p:blipFill>
          <a:blip r:embed="rId4"/>
          <a:stretch>
            <a:fillRect/>
          </a:stretch>
        </p:blipFill>
        <p:spPr>
          <a:xfrm>
            <a:off x="3186704" y="3423665"/>
            <a:ext cx="139683" cy="203175"/>
          </a:xfrm>
          <a:prstGeom prst="rect">
            <a:avLst/>
          </a:prstGeom>
        </p:spPr>
      </p:pic>
      <p:pic>
        <p:nvPicPr>
          <p:cNvPr id="13" name="תמונה 12"/>
          <p:cNvPicPr>
            <a:picLocks noChangeAspect="1"/>
          </p:cNvPicPr>
          <p:nvPr/>
        </p:nvPicPr>
        <p:blipFill>
          <a:blip r:embed="rId5"/>
          <a:stretch>
            <a:fillRect/>
          </a:stretch>
        </p:blipFill>
        <p:spPr>
          <a:xfrm>
            <a:off x="3417642" y="3392253"/>
            <a:ext cx="128468" cy="231243"/>
          </a:xfrm>
          <a:prstGeom prst="rect">
            <a:avLst/>
          </a:prstGeom>
        </p:spPr>
      </p:pic>
      <p:cxnSp>
        <p:nvCxnSpPr>
          <p:cNvPr id="15" name="מחבר ישר 14"/>
          <p:cNvCxnSpPr/>
          <p:nvPr/>
        </p:nvCxnSpPr>
        <p:spPr>
          <a:xfrm flipH="1">
            <a:off x="3312698" y="3392253"/>
            <a:ext cx="80212" cy="22459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0"/>
          <p:cNvSpPr txBox="1"/>
          <p:nvPr/>
        </p:nvSpPr>
        <p:spPr>
          <a:xfrm>
            <a:off x="2661789" y="4257295"/>
            <a:ext cx="1768642" cy="1200329"/>
          </a:xfrm>
          <a:prstGeom prst="rect">
            <a:avLst/>
          </a:prstGeom>
          <a:noFill/>
        </p:spPr>
        <p:txBody>
          <a:bodyPr wrap="square" rtlCol="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Add/Remove/ Enter or Leave/</a:t>
            </a:r>
          </a:p>
          <a:p>
            <a:r>
              <a:rPr lang="en-US" dirty="0" smtClean="0"/>
              <a:t>Choose a symbol</a:t>
            </a:r>
          </a:p>
          <a:p>
            <a:r>
              <a:rPr lang="en-US" dirty="0" smtClean="0"/>
              <a:t>2 bit</a:t>
            </a:r>
            <a:endParaRPr lang="he-IL" dirty="0"/>
          </a:p>
        </p:txBody>
      </p:sp>
      <p:cxnSp>
        <p:nvCxnSpPr>
          <p:cNvPr id="18" name="מחבר חץ ישר 17"/>
          <p:cNvCxnSpPr/>
          <p:nvPr/>
        </p:nvCxnSpPr>
        <p:spPr>
          <a:xfrm flipV="1">
            <a:off x="3190029" y="3667377"/>
            <a:ext cx="272715" cy="5393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2"/>
          <p:cNvSpPr txBox="1"/>
          <p:nvPr/>
        </p:nvSpPr>
        <p:spPr>
          <a:xfrm>
            <a:off x="5345432" y="4257295"/>
            <a:ext cx="1676400" cy="923330"/>
          </a:xfrm>
          <a:prstGeom prst="rect">
            <a:avLst/>
          </a:prstGeom>
          <a:noFill/>
        </p:spPr>
        <p:txBody>
          <a:bodyPr wrap="square" rtlCol="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Horizontal Screen Location</a:t>
            </a:r>
          </a:p>
          <a:p>
            <a:r>
              <a:rPr lang="en-US" dirty="0" smtClean="0"/>
              <a:t>(0-19)5 bit</a:t>
            </a:r>
            <a:endParaRPr lang="he-IL" dirty="0"/>
          </a:p>
        </p:txBody>
      </p:sp>
      <p:cxnSp>
        <p:nvCxnSpPr>
          <p:cNvPr id="20" name="מחבר חץ ישר 19"/>
          <p:cNvCxnSpPr/>
          <p:nvPr/>
        </p:nvCxnSpPr>
        <p:spPr>
          <a:xfrm flipV="1">
            <a:off x="6579092" y="3667377"/>
            <a:ext cx="293101" cy="5393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936833" y="4257295"/>
            <a:ext cx="1676400" cy="923330"/>
          </a:xfrm>
          <a:prstGeom prst="rect">
            <a:avLst/>
          </a:prstGeom>
          <a:noFill/>
        </p:spPr>
        <p:txBody>
          <a:bodyPr wrap="square" rtlCol="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Orthogonal Screen Location</a:t>
            </a:r>
          </a:p>
          <a:p>
            <a:r>
              <a:rPr lang="en-US" dirty="0" smtClean="0"/>
              <a:t>(0-14)4 bit</a:t>
            </a:r>
            <a:endParaRPr lang="he-IL" dirty="0"/>
          </a:p>
        </p:txBody>
      </p:sp>
      <p:cxnSp>
        <p:nvCxnSpPr>
          <p:cNvPr id="22" name="מחבר חץ ישר 21"/>
          <p:cNvCxnSpPr/>
          <p:nvPr/>
        </p:nvCxnSpPr>
        <p:spPr>
          <a:xfrm flipH="1" flipV="1">
            <a:off x="7750680" y="3677197"/>
            <a:ext cx="198186" cy="51862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345432" y="1800897"/>
            <a:ext cx="2396644" cy="923330"/>
          </a:xfrm>
          <a:prstGeom prst="rect">
            <a:avLst/>
          </a:prstGeom>
          <a:noFill/>
        </p:spPr>
        <p:txBody>
          <a:bodyPr wrap="square" rtlCol="1">
            <a:spAutoFit/>
          </a:bodyPr>
          <a:lstStyle/>
          <a:p>
            <a:r>
              <a:rPr lang="en-US" dirty="0" smtClean="0"/>
              <a:t>SDRAM ROW(11), </a:t>
            </a:r>
            <a:r>
              <a:rPr lang="en-US" dirty="0"/>
              <a:t>SDRAM </a:t>
            </a:r>
            <a:r>
              <a:rPr lang="en-US" dirty="0" smtClean="0"/>
              <a:t>BANK(2)</a:t>
            </a:r>
          </a:p>
          <a:p>
            <a:r>
              <a:rPr lang="en-US" dirty="0" smtClean="0"/>
              <a:t>13 bits</a:t>
            </a:r>
            <a:endParaRPr lang="he-IL" dirty="0"/>
          </a:p>
        </p:txBody>
      </p:sp>
      <p:cxnSp>
        <p:nvCxnSpPr>
          <p:cNvPr id="16" name="מחבר חץ ישר 15"/>
          <p:cNvCxnSpPr/>
          <p:nvPr/>
        </p:nvCxnSpPr>
        <p:spPr>
          <a:xfrm flipH="1">
            <a:off x="4793226" y="2365950"/>
            <a:ext cx="453862" cy="47445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1905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 name="Content Placeholder 36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69588" y="334537"/>
            <a:ext cx="8929947" cy="6161336"/>
          </a:xfrm>
          <a:noFill/>
        </p:spPr>
      </p:pic>
      <p:sp>
        <p:nvSpPr>
          <p:cNvPr id="365" name="TextBox 364"/>
          <p:cNvSpPr txBox="1"/>
          <p:nvPr/>
        </p:nvSpPr>
        <p:spPr>
          <a:xfrm>
            <a:off x="395283" y="1293057"/>
            <a:ext cx="1851103" cy="646331"/>
          </a:xfrm>
          <a:prstGeom prst="rect">
            <a:avLst/>
          </a:prstGeom>
          <a:noFill/>
        </p:spPr>
        <p:txBody>
          <a:bodyPr wrap="square" rtlCol="1">
            <a:spAutoFit/>
          </a:bodyPr>
          <a:lstStyle/>
          <a:p>
            <a:r>
              <a:rPr lang="en-US" b="1" dirty="0" smtClean="0">
                <a:solidFill>
                  <a:schemeClr val="accent1"/>
                </a:solidFill>
                <a:latin typeface="Times New Roman" panose="02020603050405020304" pitchFamily="18" charset="0"/>
              </a:rPr>
              <a:t>Ram            initialization:</a:t>
            </a:r>
            <a:endParaRPr lang="he-IL" b="1" dirty="0">
              <a:solidFill>
                <a:schemeClr val="accent1"/>
              </a:solidFill>
              <a:latin typeface="Times New Roman" panose="02020603050405020304" pitchFamily="18" charset="0"/>
            </a:endParaRPr>
          </a:p>
        </p:txBody>
      </p:sp>
    </p:spTree>
    <p:custDataLst>
      <p:tags r:id="rId1"/>
    </p:custDataLst>
    <p:extLst>
      <p:ext uri="{BB962C8B-B14F-4D97-AF65-F5344CB8AC3E}">
        <p14:creationId xmlns:p14="http://schemas.microsoft.com/office/powerpoint/2010/main" val="1701470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64"/>
                                        </p:tgtEl>
                                        <p:attrNameLst>
                                          <p:attrName>style.visibility</p:attrName>
                                        </p:attrNameLst>
                                      </p:cBhvr>
                                      <p:to>
                                        <p:strVal val="visible"/>
                                      </p:to>
                                    </p:set>
                                    <p:anim calcmode="lin" valueType="num">
                                      <p:cBhvr additive="base">
                                        <p:cTn id="11" dur="500" fill="hold"/>
                                        <p:tgtEl>
                                          <p:spTgt spid="364"/>
                                        </p:tgtEl>
                                        <p:attrNameLst>
                                          <p:attrName>ppt_x</p:attrName>
                                        </p:attrNameLst>
                                      </p:cBhvr>
                                      <p:tavLst>
                                        <p:tav tm="0">
                                          <p:val>
                                            <p:strVal val="#ppt_x"/>
                                          </p:val>
                                        </p:tav>
                                        <p:tav tm="100000">
                                          <p:val>
                                            <p:strVal val="#ppt_x"/>
                                          </p:val>
                                        </p:tav>
                                      </p:tavLst>
                                    </p:anim>
                                    <p:anim calcmode="lin" valueType="num">
                                      <p:cBhvr additive="base">
                                        <p:cTn id="12" dur="500" fill="hold"/>
                                        <p:tgtEl>
                                          <p:spTgt spid="3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4|1.3"/>
</p:tagLst>
</file>

<file path=ppt/tags/tag2.xml><?xml version="1.0" encoding="utf-8"?>
<p:tagLst xmlns:a="http://schemas.openxmlformats.org/drawingml/2006/main" xmlns:r="http://schemas.openxmlformats.org/officeDocument/2006/relationships" xmlns:p="http://schemas.openxmlformats.org/presentationml/2006/main">
  <p:tag name="TIMING" val="|1.6|0.6"/>
</p:tagLst>
</file>

<file path=ppt/tags/tag3.xml><?xml version="1.0" encoding="utf-8"?>
<p:tagLst xmlns:a="http://schemas.openxmlformats.org/drawingml/2006/main" xmlns:r="http://schemas.openxmlformats.org/officeDocument/2006/relationships" xmlns:p="http://schemas.openxmlformats.org/presentationml/2006/main">
  <p:tag name="TIMING" val="|1.6"/>
</p:tagLst>
</file>

<file path=ppt/tags/tag4.xml><?xml version="1.0" encoding="utf-8"?>
<p:tagLst xmlns:a="http://schemas.openxmlformats.org/drawingml/2006/main" xmlns:r="http://schemas.openxmlformats.org/officeDocument/2006/relationships" xmlns:p="http://schemas.openxmlformats.org/presentationml/2006/main">
  <p:tag name="TIMING" val="|1.4|0.9"/>
</p:tagLst>
</file>

<file path=ppt/tags/tag5.xml><?xml version="1.0" encoding="utf-8"?>
<p:tagLst xmlns:a="http://schemas.openxmlformats.org/drawingml/2006/main" xmlns:r="http://schemas.openxmlformats.org/officeDocument/2006/relationships" xmlns:p="http://schemas.openxmlformats.org/presentationml/2006/main">
  <p:tag name="TIMING" val="|1.4|1"/>
</p:tagLst>
</file>

<file path=ppt/tags/tag6.xml><?xml version="1.0" encoding="utf-8"?>
<p:tagLst xmlns:a="http://schemas.openxmlformats.org/drawingml/2006/main" xmlns:r="http://schemas.openxmlformats.org/officeDocument/2006/relationships" xmlns:p="http://schemas.openxmlformats.org/presentationml/2006/main">
  <p:tag name="TIMING" val="|7|0.7"/>
</p:tagLst>
</file>

<file path=ppt/tags/tag7.xml><?xml version="1.0" encoding="utf-8"?>
<p:tagLst xmlns:a="http://schemas.openxmlformats.org/drawingml/2006/main" xmlns:r="http://schemas.openxmlformats.org/officeDocument/2006/relationships" xmlns:p="http://schemas.openxmlformats.org/presentationml/2006/main">
  <p:tag name="TIMING" val="|1.6"/>
</p:tagLst>
</file>

<file path=ppt/theme/theme1.xml><?xml version="1.0" encoding="utf-8"?>
<a:theme xmlns:a="http://schemas.openxmlformats.org/drawingml/2006/main" name="ערכת נושא Office">
  <a:themeElements>
    <a:clrScheme name="ערכת נושא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ערכת נושא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2637</TotalTime>
  <Words>1683</Words>
  <Application>Microsoft Office PowerPoint</Application>
  <PresentationFormat>מסך רחב</PresentationFormat>
  <Paragraphs>191</Paragraphs>
  <Slides>20</Slides>
  <Notes>20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20</vt:i4>
      </vt:variant>
    </vt:vector>
  </HeadingPairs>
  <TitlesOfParts>
    <vt:vector size="26" baseType="lpstr">
      <vt:lpstr>Arial</vt:lpstr>
      <vt:lpstr>Calibri</vt:lpstr>
      <vt:lpstr>Calibri Light</vt:lpstr>
      <vt:lpstr>Times New Roman</vt:lpstr>
      <vt:lpstr>Wingdings</vt:lpstr>
      <vt:lpstr>ערכת נושא Office</vt:lpstr>
      <vt:lpstr>Menu Navigation</vt:lpstr>
      <vt:lpstr>Abstract</vt:lpstr>
      <vt:lpstr>Remainder</vt:lpstr>
      <vt:lpstr>Project’s goal</vt:lpstr>
      <vt:lpstr>Conceptual Implementation</vt:lpstr>
      <vt:lpstr>Top Architecture reused</vt:lpstr>
      <vt:lpstr>Opcode Structure reused</vt:lpstr>
      <vt:lpstr>Opcode Structure New</vt:lpstr>
      <vt:lpstr>מצגת של PowerPoint</vt:lpstr>
      <vt:lpstr>SDRAM initialization: </vt:lpstr>
      <vt:lpstr>Continuous use:</vt:lpstr>
      <vt:lpstr>SG TOP: The “brain” Block</vt:lpstr>
      <vt:lpstr>Continuous use2:</vt:lpstr>
      <vt:lpstr>Top Architecture reused</vt:lpstr>
      <vt:lpstr>GUI-adding a symbol reused</vt:lpstr>
      <vt:lpstr>GUI-Removing a symbol reused</vt:lpstr>
      <vt:lpstr>GUI-navigating a cursor symbol</vt:lpstr>
      <vt:lpstr>מצגת של PowerPoint</vt:lpstr>
      <vt:lpstr>מצגת של PowerPoint</vt:lpstr>
      <vt:lpstr>Project Schedule</vt:lpstr>
    </vt:vector>
  </TitlesOfParts>
  <Company>Technion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Navigation</dc:title>
  <dc:creator>Tzahi Ezra</dc:creator>
  <cp:lastModifiedBy>Tzahi Ezra</cp:lastModifiedBy>
  <cp:revision>167</cp:revision>
  <dcterms:created xsi:type="dcterms:W3CDTF">2014-12-22T13:53:55Z</dcterms:created>
  <dcterms:modified xsi:type="dcterms:W3CDTF">2014-12-31T02:04:58Z</dcterms:modified>
</cp:coreProperties>
</file>